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1E3D"/>
    <a:srgbClr val="CB0011"/>
    <a:srgbClr val="FF0066"/>
    <a:srgbClr val="ECCC66"/>
    <a:srgbClr val="F6DE92"/>
    <a:srgbClr val="E5ED9B"/>
    <a:srgbClr val="FFFF99"/>
    <a:srgbClr val="72B9E0"/>
    <a:srgbClr val="A0D3E8"/>
    <a:srgbClr val="C5E4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163580-9D3E-4A9B-B13E-8E614A842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9E98190-0F50-4B7A-9F12-BD73086E7F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7DD8B26-F7EA-4FEC-8BCA-FDCB9E90D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3059-0282-4FC0-A592-1523F8CD5FBB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0C95484-E879-49FE-B2A2-0B1070A2E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16ACE0D-EC60-4712-8504-2174BBC23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D638-BE4F-4E55-A764-37AA6F02AE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4002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AB8459A-795B-4702-ABA2-1FB3DD690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6C71DCD-7EA6-477E-A5BF-5930E6029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DEEB1BE-19C4-467A-9607-1E937CCCE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3059-0282-4FC0-A592-1523F8CD5FBB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AC78F23-DA71-40F3-A35C-5AEA538A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5709966-F0A6-4634-9F5E-DF6DA541B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D638-BE4F-4E55-A764-37AA6F02AE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358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BBB018EF-A3DF-4DAB-807F-003026717B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498C67D-289E-46DE-BDA2-D37C3B9E1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97DEC40-9AD7-44D0-BB44-8F7D3FA87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3059-0282-4FC0-A592-1523F8CD5FBB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7929F54-0622-4E57-8D70-09192A7AD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E82BA32-BEDA-4C8F-8570-7A20807C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D638-BE4F-4E55-A764-37AA6F02AE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159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71F166-8931-465D-8F02-5B50378DD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665D321-7878-4747-BA18-9989459D5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D47A746-E9EE-4526-9021-2B804DECA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3059-0282-4FC0-A592-1523F8CD5FBB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EC00080-AF31-49E3-AB25-BEDE91A3B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8C9C5EC-9F09-4C91-AEC1-73C0C5EC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D638-BE4F-4E55-A764-37AA6F02AE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731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54A5D71-53F4-4D5B-B739-7ADD73807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9697E84-62EB-4159-B924-6EC64D1AF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A2CC6CD-FC41-4E23-B364-5DF17EF6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3059-0282-4FC0-A592-1523F8CD5FBB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425BAF1-6940-4B30-86B6-FAC136D6D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6290E86-5139-4769-90E9-2A7205C0F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D638-BE4F-4E55-A764-37AA6F02AE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43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4B902D-84C4-4CB7-8F96-C7A6D5E76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97D9AEC-E431-4362-9382-20C104278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D95713C-DA5A-4871-8F89-522CDF91D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05DF1D0-0451-4B02-8E1D-14098091D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3059-0282-4FC0-A592-1523F8CD5FBB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9FEFD1F-5D90-43EF-8087-94A5D5433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2EB788D-24EF-46FD-B65C-F952D59C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D638-BE4F-4E55-A764-37AA6F02AE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393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17E66AD-EBB9-4259-AB93-6B7B0D7D3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0DC6CDD-5AAC-4267-B3B5-F3D933ECC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9FE57C4-7122-4964-8BC4-8E38C4687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8A83325A-BD62-4DD1-860E-F631C9205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A99B946A-240E-46B4-BF7D-FC42AB5ECF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1A77178D-FF4F-4E98-866A-9093F8EC1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3059-0282-4FC0-A592-1523F8CD5FBB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8AC4CFBF-12A9-4316-B3CD-749D5230B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17CAEEA-F718-47C7-B962-BB73D296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D638-BE4F-4E55-A764-37AA6F02AE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5268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89ACB72-400D-4027-A7E7-A118EFCD6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18124311-F479-48C8-BC09-3340A12E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3059-0282-4FC0-A592-1523F8CD5FBB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319C3736-9737-40E1-B517-E80CA0CBD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24E01617-54AE-42F0-8A77-B1983C9B2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D638-BE4F-4E55-A764-37AA6F02AE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077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48722802-748C-4E44-BE00-24239AD33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3059-0282-4FC0-A592-1523F8CD5FBB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3764405A-488B-4752-8EFB-7790E25F5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42546599-D343-40FF-A2A5-ED8336682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D638-BE4F-4E55-A764-37AA6F02AE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177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A60DB56-EB52-4DCA-8ECA-D4D4A5432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3E562BC-91F4-44A4-8445-205715C1E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B2C43F3-C177-4C19-ACE1-F7A0CD1F5D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EE073D6-C0B7-4AB7-9130-A0EEC7EF5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3059-0282-4FC0-A592-1523F8CD5FBB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FE464C4-96DB-4706-8898-881AC17A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65924B3-2429-4FFA-A7C4-7F2BD7EA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D638-BE4F-4E55-A764-37AA6F02AE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309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E5107F-5AB7-4D57-9F5F-D32334592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43FBAB2C-2A27-4704-A875-37F4DA1974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DD24D72-D6A7-49A4-977F-12C418ABB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2F3002B-EC58-4444-8400-99FA91FE4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3059-0282-4FC0-A592-1523F8CD5FBB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774C31B-F127-4CE9-B833-56399C6E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9C4A979-DDE8-40C9-925F-531909798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D638-BE4F-4E55-A764-37AA6F02AE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458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B1AB5D0-D1B9-4A8B-A40A-6AEC2D12A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45F252B-C05C-4E82-ACCA-F5B9D1CC7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CCE2DAB-D5A3-476F-B6E5-F09DABCE1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C3059-0282-4FC0-A592-1523F8CD5FBB}" type="datetimeFigureOut">
              <a:rPr lang="hu-HU" smtClean="0"/>
              <a:t>2020. 03. 29.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CC5AD8E-6FB6-4848-81CD-D6CF87C3AF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239EDBB-4098-47CD-86DC-E1CE3F40E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DD638-BE4F-4E55-A764-37AA6F02AE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180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258">
              <a:srgbClr val="00B0F0"/>
            </a:gs>
            <a:gs pos="0">
              <a:srgbClr val="00B050"/>
            </a:gs>
            <a:gs pos="74000">
              <a:srgbClr val="0070C0"/>
            </a:gs>
            <a:gs pos="57809">
              <a:schemeClr val="accent5">
                <a:lumMod val="50000"/>
              </a:schemeClr>
            </a:gs>
            <a:gs pos="23911">
              <a:srgbClr val="00B0B4"/>
            </a:gs>
            <a:gs pos="83000">
              <a:srgbClr val="00B0F0"/>
            </a:gs>
            <a:gs pos="100000">
              <a:srgbClr val="00B05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6C53824-DF02-41E7-8135-9D871B0F57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Szabó Lőrinc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40A147B-F3D8-4D87-83C7-09D9CD1CD8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Készítette: Nagy Nikolett</a:t>
            </a:r>
          </a:p>
        </p:txBody>
      </p:sp>
    </p:spTree>
    <p:extLst>
      <p:ext uri="{BB962C8B-B14F-4D97-AF65-F5344CB8AC3E}">
        <p14:creationId xmlns:p14="http://schemas.microsoft.com/office/powerpoint/2010/main" val="2574794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424">
              <a:schemeClr val="bg2">
                <a:lumMod val="75000"/>
              </a:schemeClr>
            </a:gs>
            <a:gs pos="69544">
              <a:schemeClr val="bg2">
                <a:lumMod val="75000"/>
              </a:schemeClr>
            </a:gs>
            <a:gs pos="0">
              <a:schemeClr val="bg1">
                <a:lumMod val="95000"/>
              </a:schemeClr>
            </a:gs>
            <a:gs pos="9130">
              <a:schemeClr val="bg1">
                <a:lumMod val="95000"/>
              </a:schemeClr>
            </a:gs>
            <a:gs pos="46000">
              <a:schemeClr val="bg2">
                <a:lumMod val="50000"/>
              </a:schemeClr>
            </a:gs>
            <a:gs pos="100000">
              <a:schemeClr val="accent3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3064F6F-6E16-4CD2-A180-70727A4B4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Halála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21A31BE-15F2-414D-89FB-E1CD42500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 </a:t>
            </a:r>
            <a:r>
              <a:rPr lang="hu-HU" dirty="0" smtClean="0"/>
              <a:t>Szabó Lőrinc </a:t>
            </a:r>
            <a:r>
              <a:rPr lang="hu-HU" dirty="0"/>
              <a:t>volt a modern magyar líra egyik legnagyobb alakja, műfordító és </a:t>
            </a:r>
            <a:r>
              <a:rPr lang="hu-HU" dirty="0" smtClean="0"/>
              <a:t>költő.</a:t>
            </a:r>
            <a:endParaRPr lang="hu-HU" dirty="0"/>
          </a:p>
          <a:p>
            <a:r>
              <a:rPr lang="hu-HU" dirty="0"/>
              <a:t> 1951. október </a:t>
            </a:r>
            <a:r>
              <a:rPr lang="hu-HU" dirty="0" smtClean="0"/>
              <a:t>10-én </a:t>
            </a:r>
            <a:r>
              <a:rPr lang="hu-HU" dirty="0"/>
              <a:t>kapott egy </a:t>
            </a:r>
            <a:r>
              <a:rPr lang="hu-HU" dirty="0" smtClean="0"/>
              <a:t>szívinfarktust, </a:t>
            </a:r>
            <a:r>
              <a:rPr lang="hu-HU" dirty="0"/>
              <a:t>amit elég jól </a:t>
            </a:r>
            <a:r>
              <a:rPr lang="hu-HU" dirty="0" smtClean="0"/>
              <a:t>átvészelt.</a:t>
            </a:r>
            <a:endParaRPr lang="hu-HU" dirty="0"/>
          </a:p>
          <a:p>
            <a:r>
              <a:rPr lang="hu-HU" dirty="0"/>
              <a:t> </a:t>
            </a:r>
            <a:r>
              <a:rPr lang="hu-HU" dirty="0" smtClean="0"/>
              <a:t>1954 </a:t>
            </a:r>
            <a:r>
              <a:rPr lang="hu-HU" dirty="0"/>
              <a:t>szilveszterén volt a második </a:t>
            </a:r>
            <a:r>
              <a:rPr lang="hu-HU" dirty="0" smtClean="0"/>
              <a:t>szívrohama, </a:t>
            </a:r>
            <a:r>
              <a:rPr lang="hu-HU" dirty="0"/>
              <a:t>ami </a:t>
            </a:r>
            <a:r>
              <a:rPr lang="hu-HU" dirty="0" smtClean="0"/>
              <a:t>komolyabb volt, </a:t>
            </a:r>
            <a:r>
              <a:rPr lang="hu-HU" dirty="0"/>
              <a:t>kórházi kezelésre </a:t>
            </a:r>
            <a:r>
              <a:rPr lang="hu-HU" dirty="0" smtClean="0"/>
              <a:t>szorult.</a:t>
            </a:r>
            <a:endParaRPr lang="hu-HU" dirty="0"/>
          </a:p>
          <a:p>
            <a:r>
              <a:rPr lang="hu-HU" dirty="0"/>
              <a:t> 1956 telén sokízületi gyulladásban </a:t>
            </a:r>
            <a:r>
              <a:rPr lang="hu-HU" dirty="0" smtClean="0"/>
              <a:t>szenvedett.</a:t>
            </a:r>
            <a:endParaRPr lang="hu-HU" dirty="0"/>
          </a:p>
          <a:p>
            <a:r>
              <a:rPr lang="hu-HU" dirty="0"/>
              <a:t> 1957-ben újból rosszul </a:t>
            </a:r>
            <a:r>
              <a:rPr lang="hu-HU" dirty="0" smtClean="0"/>
              <a:t>lett, </a:t>
            </a:r>
            <a:r>
              <a:rPr lang="hu-HU" dirty="0"/>
              <a:t>azt </a:t>
            </a:r>
            <a:r>
              <a:rPr lang="hu-HU" dirty="0" smtClean="0"/>
              <a:t>hitték, </a:t>
            </a:r>
            <a:r>
              <a:rPr lang="hu-HU" dirty="0"/>
              <a:t>újabb </a:t>
            </a:r>
            <a:r>
              <a:rPr lang="hu-HU" dirty="0" smtClean="0"/>
              <a:t>trombózis, </a:t>
            </a:r>
            <a:r>
              <a:rPr lang="hu-HU" dirty="0"/>
              <a:t>viszont nem, </a:t>
            </a:r>
            <a:r>
              <a:rPr lang="hu-HU" dirty="0" smtClean="0"/>
              <a:t>kiderült: áttétes </a:t>
            </a:r>
            <a:r>
              <a:rPr lang="hu-HU" dirty="0"/>
              <a:t>tüdőrákban </a:t>
            </a:r>
            <a:r>
              <a:rPr lang="hu-HU" dirty="0" smtClean="0"/>
              <a:t>szenved.</a:t>
            </a:r>
            <a:endParaRPr lang="hu-HU" dirty="0"/>
          </a:p>
          <a:p>
            <a:r>
              <a:rPr lang="hu-HU" dirty="0"/>
              <a:t> Végül 1957-ben vesztette életét </a:t>
            </a:r>
            <a:r>
              <a:rPr lang="hu-HU" dirty="0" smtClean="0"/>
              <a:t>Budapesten, </a:t>
            </a:r>
            <a:r>
              <a:rPr lang="hu-HU" dirty="0"/>
              <a:t>azon </a:t>
            </a:r>
            <a:r>
              <a:rPr lang="hu-HU" dirty="0" smtClean="0"/>
              <a:t>belül a Józsefvárosban, </a:t>
            </a:r>
            <a:r>
              <a:rPr lang="hu-HU" dirty="0"/>
              <a:t>a Fiumei út 17. szám alatti Gömöri klinikaként emlegetett kórházban.</a:t>
            </a: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75209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3252BA7-1749-49D6-89C0-114C0E7DB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Szabó Lőrinc képe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48715933-3D69-416D-AACF-DF424EEC18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176" y="1298121"/>
            <a:ext cx="3952396" cy="5412922"/>
          </a:xfrm>
        </p:spPr>
      </p:pic>
    </p:spTree>
    <p:extLst>
      <p:ext uri="{BB962C8B-B14F-4D97-AF65-F5344CB8AC3E}">
        <p14:creationId xmlns:p14="http://schemas.microsoft.com/office/powerpoint/2010/main" val="1318838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258">
              <a:schemeClr val="accent6">
                <a:lumMod val="60000"/>
                <a:lumOff val="40000"/>
              </a:schemeClr>
            </a:gs>
            <a:gs pos="0">
              <a:srgbClr val="00B050"/>
            </a:gs>
            <a:gs pos="74000">
              <a:schemeClr val="accent6">
                <a:lumMod val="40000"/>
                <a:lumOff val="60000"/>
              </a:schemeClr>
            </a:gs>
            <a:gs pos="57809">
              <a:schemeClr val="accent6">
                <a:lumMod val="60000"/>
                <a:lumOff val="40000"/>
              </a:schemeClr>
            </a:gs>
            <a:gs pos="23911">
              <a:schemeClr val="accent6">
                <a:lumMod val="20000"/>
                <a:lumOff val="80000"/>
              </a:schemeClr>
            </a:gs>
            <a:gs pos="83000">
              <a:schemeClr val="accent6">
                <a:lumMod val="20000"/>
                <a:lumOff val="80000"/>
              </a:schemeClr>
            </a:gs>
            <a:gs pos="100000">
              <a:srgbClr val="00B050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5CBDFBC-643D-493F-BAAB-D189BF6B1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Gyerekkora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CB639D0-0AC1-4D3B-AA2F-4168AF98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 Született: 1900</a:t>
            </a:r>
            <a:r>
              <a:rPr lang="hu-HU" dirty="0" smtClean="0"/>
              <a:t>. március 31-én Miskolcon</a:t>
            </a:r>
            <a:endParaRPr lang="hu-HU" dirty="0"/>
          </a:p>
          <a:p>
            <a:r>
              <a:rPr lang="hu-HU" dirty="0"/>
              <a:t> Születési neve: Szabó Lőrinc </a:t>
            </a:r>
            <a:r>
              <a:rPr lang="hu-HU" dirty="0" smtClean="0"/>
              <a:t>József</a:t>
            </a:r>
            <a:endParaRPr lang="hu-HU" dirty="0"/>
          </a:p>
          <a:p>
            <a:r>
              <a:rPr lang="hu-HU" dirty="0"/>
              <a:t> Szülei: Szabó Lőrinc és </a:t>
            </a:r>
            <a:r>
              <a:rPr lang="hu-HU" dirty="0" err="1"/>
              <a:t>Panyiczky</a:t>
            </a:r>
            <a:r>
              <a:rPr lang="hu-HU" dirty="0"/>
              <a:t> Klára (lengyel eredetű, dédapja telepedett le Magyarországra)</a:t>
            </a:r>
          </a:p>
          <a:p>
            <a:r>
              <a:rPr lang="hu-HU" dirty="0"/>
              <a:t> Iskolái: Elemi iskoláit Miskolcon </a:t>
            </a:r>
            <a:r>
              <a:rPr lang="hu-HU" dirty="0" smtClean="0"/>
              <a:t>kezdi, </a:t>
            </a:r>
            <a:r>
              <a:rPr lang="hu-HU" dirty="0"/>
              <a:t>majd a </a:t>
            </a:r>
            <a:r>
              <a:rPr lang="hu-HU" dirty="0" smtClean="0"/>
              <a:t>2-3</a:t>
            </a:r>
            <a:r>
              <a:rPr lang="hu-HU" dirty="0"/>
              <a:t>. osztályt Balassagyarmaton járja, 1909-1918-ig </a:t>
            </a:r>
            <a:r>
              <a:rPr lang="hu-HU" dirty="0" smtClean="0"/>
              <a:t>Debrecenben </a:t>
            </a:r>
            <a:r>
              <a:rPr lang="hu-HU" dirty="0"/>
              <a:t>tanult</a:t>
            </a:r>
            <a:r>
              <a:rPr lang="hu-HU" dirty="0" smtClean="0"/>
              <a:t>.(A 4.osztály </a:t>
            </a:r>
            <a:r>
              <a:rPr lang="hu-HU" dirty="0"/>
              <a:t>végezte </a:t>
            </a:r>
            <a:r>
              <a:rPr lang="hu-HU" dirty="0" smtClean="0"/>
              <a:t>után </a:t>
            </a:r>
            <a:r>
              <a:rPr lang="hu-HU" dirty="0"/>
              <a:t>a Debreceni Református Főgimnáziumba </a:t>
            </a:r>
            <a:r>
              <a:rPr lang="hu-HU" dirty="0" smtClean="0"/>
              <a:t>ment, </a:t>
            </a:r>
            <a:r>
              <a:rPr lang="hu-HU" dirty="0"/>
              <a:t>ami 8 osztályos </a:t>
            </a:r>
            <a:r>
              <a:rPr lang="hu-HU" dirty="0" smtClean="0"/>
              <a:t>volt.)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763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637">
              <a:srgbClr val="F8C74E"/>
            </a:gs>
            <a:gs pos="41727">
              <a:srgbClr val="F0BDA4"/>
            </a:gs>
            <a:gs pos="29114">
              <a:srgbClr val="FD9C95"/>
            </a:gs>
            <a:gs pos="18722">
              <a:srgbClr val="FD675F"/>
            </a:gs>
            <a:gs pos="0">
              <a:srgbClr val="FFCCFF"/>
            </a:gs>
            <a:gs pos="74000">
              <a:srgbClr val="F3A875"/>
            </a:gs>
            <a:gs pos="6965">
              <a:srgbClr val="E1C28F"/>
            </a:gs>
            <a:gs pos="83000">
              <a:srgbClr val="F29B60"/>
            </a:gs>
            <a:gs pos="100000">
              <a:srgbClr val="C7F5DC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377A5C3-35CE-42AE-8598-1F2EF15C8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1918 körüli </a:t>
            </a:r>
            <a:r>
              <a:rPr lang="hu-HU" dirty="0" smtClean="0"/>
              <a:t>élete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946A12C-6AF7-42A9-8289-A8BA169E2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 1918. </a:t>
            </a:r>
            <a:r>
              <a:rPr lang="hu-HU" dirty="0" smtClean="0"/>
              <a:t>március 8-án </a:t>
            </a:r>
            <a:r>
              <a:rPr lang="hu-HU" dirty="0"/>
              <a:t>hadérettségit szerez.</a:t>
            </a:r>
          </a:p>
          <a:p>
            <a:r>
              <a:rPr lang="hu-HU" dirty="0"/>
              <a:t> M</a:t>
            </a:r>
            <a:r>
              <a:rPr lang="hu-HU" dirty="0" smtClean="0"/>
              <a:t>árcius 15-től </a:t>
            </a:r>
            <a:r>
              <a:rPr lang="hu-HU" dirty="0"/>
              <a:t>novemberig katona (a debreceni tiszti iskolában </a:t>
            </a:r>
            <a:r>
              <a:rPr lang="hu-HU" dirty="0" smtClean="0"/>
              <a:t>osztályelső, </a:t>
            </a:r>
            <a:r>
              <a:rPr lang="hu-HU" dirty="0"/>
              <a:t>így máshova </a:t>
            </a:r>
            <a:r>
              <a:rPr lang="hu-HU" dirty="0" smtClean="0"/>
              <a:t>kerül, feljebb, </a:t>
            </a:r>
            <a:r>
              <a:rPr lang="hu-HU" dirty="0"/>
              <a:t>jobb helyre léptetik</a:t>
            </a:r>
            <a:r>
              <a:rPr lang="hu-HU" dirty="0" smtClean="0"/>
              <a:t>).</a:t>
            </a:r>
            <a:endParaRPr lang="hu-HU" dirty="0"/>
          </a:p>
          <a:p>
            <a:r>
              <a:rPr lang="hu-HU" dirty="0"/>
              <a:t> Katonaság után Budapestre </a:t>
            </a:r>
            <a:r>
              <a:rPr lang="hu-HU" dirty="0" smtClean="0"/>
              <a:t>utazik, </a:t>
            </a:r>
            <a:r>
              <a:rPr lang="hu-HU" dirty="0"/>
              <a:t>hol beiratkozik a </a:t>
            </a:r>
            <a:r>
              <a:rPr lang="hu-HU" dirty="0" smtClean="0"/>
              <a:t>Műegyetemre, </a:t>
            </a:r>
            <a:r>
              <a:rPr lang="hu-HU" dirty="0"/>
              <a:t>de onnan inkább átiratkozik a Pázmány Péter </a:t>
            </a:r>
            <a:r>
              <a:rPr lang="hu-HU" dirty="0" smtClean="0"/>
              <a:t>Tudományegyetemre </a:t>
            </a:r>
            <a:r>
              <a:rPr lang="hu-HU" dirty="0"/>
              <a:t>(magyar-német-latin szakra</a:t>
            </a:r>
            <a:r>
              <a:rPr lang="hu-HU" dirty="0" smtClean="0"/>
              <a:t>).</a:t>
            </a:r>
            <a:endParaRPr lang="hu-HU" dirty="0"/>
          </a:p>
          <a:p>
            <a:r>
              <a:rPr lang="hu-HU" dirty="0"/>
              <a:t> Szeret verseket írni, bevitte verseit megmutatni Babitsnak a Nyugat szerkesztőségébe. Babitsot </a:t>
            </a:r>
            <a:r>
              <a:rPr lang="hu-HU" dirty="0" smtClean="0"/>
              <a:t>megismeri, </a:t>
            </a:r>
            <a:r>
              <a:rPr lang="hu-HU" dirty="0"/>
              <a:t>és Babits </a:t>
            </a:r>
            <a:r>
              <a:rPr lang="hu-HU" dirty="0" smtClean="0"/>
              <a:t>a baráti </a:t>
            </a:r>
            <a:r>
              <a:rPr lang="hu-HU" dirty="0"/>
              <a:t>körébe befogadja </a:t>
            </a:r>
            <a:r>
              <a:rPr lang="hu-HU" dirty="0" smtClean="0"/>
              <a:t>őt.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71344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868">
              <a:schemeClr val="accent2">
                <a:lumMod val="60000"/>
                <a:lumOff val="40000"/>
              </a:schemeClr>
            </a:gs>
            <a:gs pos="38258">
              <a:schemeClr val="accent2">
                <a:lumMod val="60000"/>
                <a:lumOff val="40000"/>
              </a:schemeClr>
            </a:gs>
            <a:gs pos="0">
              <a:schemeClr val="accent2">
                <a:lumMod val="20000"/>
                <a:lumOff val="80000"/>
              </a:schemeClr>
            </a:gs>
            <a:gs pos="74000">
              <a:schemeClr val="accent2"/>
            </a:gs>
            <a:gs pos="57809">
              <a:schemeClr val="accent2">
                <a:lumMod val="60000"/>
                <a:lumOff val="40000"/>
              </a:schemeClr>
            </a:gs>
            <a:gs pos="23911">
              <a:schemeClr val="accent2">
                <a:lumMod val="40000"/>
                <a:lumOff val="60000"/>
              </a:schemeClr>
            </a:gs>
            <a:gs pos="83000">
              <a:schemeClr val="accent2">
                <a:lumMod val="75000"/>
              </a:schemeClr>
            </a:gs>
            <a:gs pos="100000">
              <a:schemeClr val="accent2">
                <a:lumMod val="5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5BF238B-625F-4C62-9128-F691E808A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Munkássága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8CFF8B7-BA2F-4022-A8A2-1482FF19B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7600"/>
          </a:xfrm>
        </p:spPr>
        <p:txBody>
          <a:bodyPr/>
          <a:lstStyle/>
          <a:p>
            <a:r>
              <a:rPr lang="hu-HU" dirty="0"/>
              <a:t> Már </a:t>
            </a:r>
            <a:r>
              <a:rPr lang="hu-HU" dirty="0" smtClean="0"/>
              <a:t>diákként </a:t>
            </a:r>
            <a:r>
              <a:rPr lang="hu-HU" dirty="0"/>
              <a:t>fordított </a:t>
            </a:r>
            <a:r>
              <a:rPr lang="hu-HU" dirty="0" smtClean="0"/>
              <a:t>görögül, latinul, </a:t>
            </a:r>
            <a:r>
              <a:rPr lang="hu-HU" dirty="0"/>
              <a:t>németül és </a:t>
            </a:r>
            <a:r>
              <a:rPr lang="hu-HU" dirty="0" smtClean="0"/>
              <a:t>franciául.</a:t>
            </a:r>
            <a:endParaRPr lang="hu-HU" dirty="0"/>
          </a:p>
          <a:p>
            <a:r>
              <a:rPr lang="hu-HU" dirty="0"/>
              <a:t> Babits egyetemi előadásain tanársegéd </a:t>
            </a:r>
            <a:r>
              <a:rPr lang="hu-HU" dirty="0" smtClean="0"/>
              <a:t>1919-ben.</a:t>
            </a:r>
            <a:endParaRPr lang="hu-HU" dirty="0"/>
          </a:p>
          <a:p>
            <a:r>
              <a:rPr lang="hu-HU" dirty="0"/>
              <a:t> </a:t>
            </a:r>
            <a:r>
              <a:rPr lang="hu-HU" dirty="0" smtClean="0"/>
              <a:t>1919. augusztustól szeptemberig </a:t>
            </a:r>
            <a:r>
              <a:rPr lang="hu-HU" dirty="0"/>
              <a:t>a Magyar </a:t>
            </a:r>
            <a:r>
              <a:rPr lang="hu-HU" dirty="0" smtClean="0"/>
              <a:t>Írók Szövetségénél </a:t>
            </a:r>
            <a:r>
              <a:rPr lang="hu-HU" dirty="0"/>
              <a:t>titkár.</a:t>
            </a:r>
          </a:p>
          <a:p>
            <a:r>
              <a:rPr lang="hu-HU" dirty="0" smtClean="0"/>
              <a:t>Első </a:t>
            </a:r>
            <a:r>
              <a:rPr lang="hu-HU" dirty="0"/>
              <a:t>versei 1920-ban jelentek meg a Nyugatban, első </a:t>
            </a:r>
            <a:r>
              <a:rPr lang="hu-HU" dirty="0" smtClean="0"/>
              <a:t>kötete </a:t>
            </a:r>
            <a:r>
              <a:rPr lang="hu-HU" dirty="0"/>
              <a:t>1922-ban jelent meg: Föld, Erdő</a:t>
            </a:r>
            <a:r>
              <a:rPr lang="hu-HU" dirty="0" smtClean="0"/>
              <a:t>, Isten</a:t>
            </a:r>
            <a:endParaRPr lang="hu-HU" dirty="0"/>
          </a:p>
          <a:p>
            <a:r>
              <a:rPr lang="hu-HU" dirty="0"/>
              <a:t> Ő már a Nyugat második </a:t>
            </a:r>
            <a:r>
              <a:rPr lang="hu-HU" dirty="0" smtClean="0"/>
              <a:t>nemzedékébe tartozik.</a:t>
            </a:r>
            <a:endParaRPr lang="hu-HU" dirty="0"/>
          </a:p>
          <a:p>
            <a:r>
              <a:rPr lang="hu-HU" dirty="0"/>
              <a:t> 1932-ben megírta a Te meg a világ </a:t>
            </a:r>
            <a:r>
              <a:rPr lang="hu-HU" dirty="0" smtClean="0"/>
              <a:t>c. kötetét.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0607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225">
              <a:srgbClr val="3BABDD"/>
            </a:gs>
            <a:gs pos="47827">
              <a:srgbClr val="72B9E0"/>
            </a:gs>
            <a:gs pos="30867">
              <a:srgbClr val="A0D3E8"/>
            </a:gs>
            <a:gs pos="39551">
              <a:srgbClr val="67D2EB"/>
            </a:gs>
            <a:gs pos="20424">
              <a:srgbClr val="A8DDEA"/>
            </a:gs>
            <a:gs pos="0">
              <a:srgbClr val="C7F5DC"/>
            </a:gs>
            <a:gs pos="74000">
              <a:srgbClr val="4270C2"/>
            </a:gs>
            <a:gs pos="8300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E32D7F6-3F97-4171-AD39-223C06DE3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Sikerei és élete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B11D389-937B-4B6E-8636-6C0633A2B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013" y="1825624"/>
            <a:ext cx="10603787" cy="4821755"/>
          </a:xfrm>
          <a:noFill/>
        </p:spPr>
        <p:txBody>
          <a:bodyPr>
            <a:normAutofit lnSpcReduction="10000"/>
          </a:bodyPr>
          <a:lstStyle/>
          <a:p>
            <a:r>
              <a:rPr lang="hu-HU" dirty="0"/>
              <a:t> 1937-ben Kosztolányi halála után </a:t>
            </a:r>
            <a:r>
              <a:rPr lang="hu-HU" dirty="0" smtClean="0"/>
              <a:t>átvette </a:t>
            </a:r>
            <a:r>
              <a:rPr lang="hu-HU" dirty="0"/>
              <a:t>helyét a Kisfaludy Társaságban.</a:t>
            </a:r>
          </a:p>
          <a:p>
            <a:r>
              <a:rPr lang="hu-HU" dirty="0"/>
              <a:t>1940. </a:t>
            </a:r>
            <a:r>
              <a:rPr lang="hu-HU" dirty="0" smtClean="0"/>
              <a:t>június 28-án </a:t>
            </a:r>
            <a:r>
              <a:rPr lang="hu-HU" dirty="0"/>
              <a:t>átvette az Arany János </a:t>
            </a:r>
            <a:r>
              <a:rPr lang="hu-HU" dirty="0" smtClean="0"/>
              <a:t>Érmet.</a:t>
            </a:r>
            <a:endParaRPr lang="hu-HU" dirty="0"/>
          </a:p>
          <a:p>
            <a:r>
              <a:rPr lang="hu-HU" dirty="0"/>
              <a:t> 1943</a:t>
            </a:r>
            <a:r>
              <a:rPr lang="hu-HU" dirty="0" smtClean="0"/>
              <a:t>. december 8-án átvette </a:t>
            </a:r>
            <a:r>
              <a:rPr lang="hu-HU" dirty="0"/>
              <a:t>a </a:t>
            </a:r>
            <a:r>
              <a:rPr lang="hu-HU" dirty="0" smtClean="0"/>
              <a:t>Csokonai-díjat, </a:t>
            </a:r>
            <a:r>
              <a:rPr lang="hu-HU" dirty="0"/>
              <a:t>majd elnyerte az Irodalompártoló Társaság </a:t>
            </a:r>
            <a:r>
              <a:rPr lang="hu-HU" dirty="0" smtClean="0"/>
              <a:t>díját.</a:t>
            </a:r>
            <a:endParaRPr lang="hu-HU" dirty="0"/>
          </a:p>
          <a:p>
            <a:r>
              <a:rPr lang="hu-HU" dirty="0"/>
              <a:t> 1944-ben behívták </a:t>
            </a:r>
            <a:r>
              <a:rPr lang="hu-HU" dirty="0" smtClean="0"/>
              <a:t>katonának, </a:t>
            </a:r>
            <a:r>
              <a:rPr lang="hu-HU" dirty="0"/>
              <a:t>nem sokkal utána már főhadnagyi posztban szolgált, emiatt 1945 után </a:t>
            </a:r>
            <a:r>
              <a:rPr lang="hu-HU" dirty="0" smtClean="0"/>
              <a:t>letartóztatták, </a:t>
            </a:r>
            <a:r>
              <a:rPr lang="hu-HU" dirty="0"/>
              <a:t>és csak nagyon nehezen tudta </a:t>
            </a:r>
            <a:r>
              <a:rPr lang="hu-HU" dirty="0" smtClean="0"/>
              <a:t>tisztázni </a:t>
            </a:r>
            <a:r>
              <a:rPr lang="hu-HU" dirty="0"/>
              <a:t>magát.</a:t>
            </a:r>
          </a:p>
          <a:p>
            <a:r>
              <a:rPr lang="hu-HU" dirty="0"/>
              <a:t> 1948-ban Puskin </a:t>
            </a:r>
            <a:r>
              <a:rPr lang="hu-HU" dirty="0" smtClean="0"/>
              <a:t>Emlékéremmel </a:t>
            </a:r>
            <a:r>
              <a:rPr lang="hu-HU" dirty="0"/>
              <a:t>is </a:t>
            </a:r>
            <a:r>
              <a:rPr lang="hu-HU" dirty="0" smtClean="0"/>
              <a:t>kitüntették.</a:t>
            </a:r>
            <a:endParaRPr lang="hu-HU" dirty="0"/>
          </a:p>
          <a:p>
            <a:r>
              <a:rPr lang="hu-HU" dirty="0"/>
              <a:t> </a:t>
            </a:r>
            <a:r>
              <a:rPr lang="hu-HU" dirty="0" smtClean="0"/>
              <a:t>Kossuth-díjas </a:t>
            </a:r>
            <a:r>
              <a:rPr lang="hu-HU" dirty="0"/>
              <a:t>költő (1957-ben) és </a:t>
            </a:r>
            <a:r>
              <a:rPr lang="hu-HU" dirty="0" smtClean="0"/>
              <a:t>1954-ben megkapta </a:t>
            </a:r>
            <a:r>
              <a:rPr lang="hu-HU" dirty="0"/>
              <a:t>a József </a:t>
            </a:r>
            <a:r>
              <a:rPr lang="hu-HU" dirty="0" smtClean="0"/>
              <a:t>Attila-díjat.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4528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225">
              <a:schemeClr val="accent2">
                <a:lumMod val="75000"/>
              </a:schemeClr>
            </a:gs>
            <a:gs pos="47827">
              <a:schemeClr val="accent2"/>
            </a:gs>
            <a:gs pos="30867">
              <a:srgbClr val="F6DE92"/>
            </a:gs>
            <a:gs pos="39551">
              <a:srgbClr val="ECCC66"/>
            </a:gs>
            <a:gs pos="20424">
              <a:srgbClr val="FFFF99"/>
            </a:gs>
            <a:gs pos="0">
              <a:srgbClr val="C7F5DC"/>
            </a:gs>
            <a:gs pos="74000">
              <a:srgbClr val="FF0000"/>
            </a:gs>
            <a:gs pos="83000">
              <a:srgbClr val="FF0066"/>
            </a:gs>
            <a:gs pos="100000">
              <a:srgbClr val="661E3D"/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D43484F-E7CA-46F3-A1EA-D378467B1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Családja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142AC0F-69FB-4249-922E-F42CFF75D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1825624"/>
            <a:ext cx="10620375" cy="5032375"/>
          </a:xfrm>
        </p:spPr>
        <p:txBody>
          <a:bodyPr>
            <a:normAutofit lnSpcReduction="10000"/>
          </a:bodyPr>
          <a:lstStyle/>
          <a:p>
            <a:r>
              <a:rPr lang="hu-HU" dirty="0"/>
              <a:t> A Nyugatnál megtetszett neki egy </a:t>
            </a:r>
            <a:r>
              <a:rPr lang="hu-HU" dirty="0" smtClean="0"/>
              <a:t>hölgy: </a:t>
            </a:r>
            <a:r>
              <a:rPr lang="hu-HU" dirty="0" err="1"/>
              <a:t>Tanner</a:t>
            </a:r>
            <a:r>
              <a:rPr lang="hu-HU" dirty="0"/>
              <a:t> </a:t>
            </a:r>
            <a:r>
              <a:rPr lang="hu-HU" dirty="0" smtClean="0"/>
              <a:t>Ilona, </a:t>
            </a:r>
            <a:r>
              <a:rPr lang="hu-HU" dirty="0"/>
              <a:t>viszont Babits Mihálynak </a:t>
            </a:r>
            <a:r>
              <a:rPr lang="hu-HU" dirty="0" smtClean="0"/>
              <a:t>is, </a:t>
            </a:r>
            <a:r>
              <a:rPr lang="hu-HU" dirty="0"/>
              <a:t>ezen össze is </a:t>
            </a:r>
            <a:r>
              <a:rPr lang="hu-HU" dirty="0" smtClean="0"/>
              <a:t>vesztek, de </a:t>
            </a:r>
            <a:r>
              <a:rPr lang="hu-HU" dirty="0"/>
              <a:t>végül Babits vette feleségül.</a:t>
            </a:r>
          </a:p>
          <a:p>
            <a:r>
              <a:rPr lang="hu-HU" dirty="0"/>
              <a:t> Felesége lett: Mikes </a:t>
            </a:r>
            <a:r>
              <a:rPr lang="hu-HU" dirty="0" smtClean="0"/>
              <a:t>Klára, </a:t>
            </a:r>
            <a:r>
              <a:rPr lang="hu-HU" dirty="0"/>
              <a:t>kivel 1921-ben kötöttek házasságot.</a:t>
            </a:r>
          </a:p>
          <a:p>
            <a:r>
              <a:rPr lang="hu-HU" dirty="0"/>
              <a:t> 2 közös gyerekük is született, Szabó G. Lőrinc „Lóci</a:t>
            </a:r>
            <a:r>
              <a:rPr lang="hu-HU" dirty="0" smtClean="0"/>
              <a:t>”, </a:t>
            </a:r>
            <a:r>
              <a:rPr lang="hu-HU" dirty="0"/>
              <a:t>ő 1929-ben </a:t>
            </a:r>
            <a:r>
              <a:rPr lang="hu-HU" dirty="0" smtClean="0"/>
              <a:t>született, </a:t>
            </a:r>
            <a:r>
              <a:rPr lang="hu-HU" dirty="0"/>
              <a:t>a </a:t>
            </a:r>
            <a:r>
              <a:rPr lang="hu-HU" dirty="0" smtClean="0"/>
              <a:t>másik, </a:t>
            </a:r>
            <a:r>
              <a:rPr lang="hu-HU" dirty="0"/>
              <a:t>Szabó </a:t>
            </a:r>
            <a:r>
              <a:rPr lang="hu-HU" dirty="0" smtClean="0"/>
              <a:t>Klára, </a:t>
            </a:r>
            <a:r>
              <a:rPr lang="hu-HU" dirty="0"/>
              <a:t>1923-ban született.</a:t>
            </a:r>
          </a:p>
          <a:p>
            <a:r>
              <a:rPr lang="hu-HU" dirty="0"/>
              <a:t> Házasságuk körülbelül 3 évig volt nyugodt és </a:t>
            </a:r>
            <a:r>
              <a:rPr lang="hu-HU" dirty="0" smtClean="0"/>
              <a:t>meghitt.</a:t>
            </a:r>
            <a:endParaRPr lang="hu-HU" dirty="0"/>
          </a:p>
          <a:p>
            <a:r>
              <a:rPr lang="hu-HU" dirty="0"/>
              <a:t> Felesége mellett viszont voltak </a:t>
            </a:r>
            <a:r>
              <a:rPr lang="hu-HU" dirty="0" smtClean="0"/>
              <a:t>szeretői, </a:t>
            </a:r>
            <a:r>
              <a:rPr lang="hu-HU" dirty="0"/>
              <a:t>kiket nem sokáig </a:t>
            </a:r>
            <a:r>
              <a:rPr lang="hu-HU" dirty="0" smtClean="0"/>
              <a:t>tartott.</a:t>
            </a:r>
            <a:endParaRPr lang="hu-HU" dirty="0"/>
          </a:p>
          <a:p>
            <a:r>
              <a:rPr lang="hu-HU" dirty="0"/>
              <a:t>Felesége mellett lett még egy nagy </a:t>
            </a:r>
            <a:r>
              <a:rPr lang="hu-HU" dirty="0" smtClean="0"/>
              <a:t>szerelme, </a:t>
            </a:r>
            <a:r>
              <a:rPr lang="hu-HU" dirty="0"/>
              <a:t>pont felesége barátnője : </a:t>
            </a:r>
            <a:r>
              <a:rPr lang="hu-HU" dirty="0" err="1"/>
              <a:t>Korzáti</a:t>
            </a:r>
            <a:r>
              <a:rPr lang="hu-HU" dirty="0"/>
              <a:t> </a:t>
            </a:r>
            <a:r>
              <a:rPr lang="hu-HU" dirty="0" smtClean="0"/>
              <a:t>Erzsébet, kivel </a:t>
            </a:r>
            <a:r>
              <a:rPr lang="hu-HU" dirty="0"/>
              <a:t>a viszonyuk 25 évig tartott. </a:t>
            </a:r>
          </a:p>
          <a:p>
            <a:r>
              <a:rPr lang="hu-HU" dirty="0"/>
              <a:t> Klára </a:t>
            </a:r>
            <a:r>
              <a:rPr lang="hu-HU" dirty="0" smtClean="0"/>
              <a:t>tudta, hogy </a:t>
            </a:r>
            <a:r>
              <a:rPr lang="hu-HU" dirty="0"/>
              <a:t>szeretőt </a:t>
            </a:r>
            <a:r>
              <a:rPr lang="hu-HU" dirty="0" smtClean="0"/>
              <a:t>tart, de mikor megtudta, </a:t>
            </a:r>
            <a:r>
              <a:rPr lang="hu-HU" dirty="0"/>
              <a:t>hogy az illető a legjobb </a:t>
            </a:r>
            <a:r>
              <a:rPr lang="hu-HU" dirty="0" smtClean="0"/>
              <a:t>barátnője</a:t>
            </a:r>
            <a:r>
              <a:rPr lang="hu-HU" dirty="0"/>
              <a:t>:</a:t>
            </a:r>
            <a:r>
              <a:rPr lang="hu-HU" dirty="0" smtClean="0"/>
              <a:t> Erzsébet, </a:t>
            </a:r>
            <a:r>
              <a:rPr lang="hu-HU" dirty="0"/>
              <a:t>nagyon </a:t>
            </a:r>
            <a:r>
              <a:rPr lang="hu-HU" dirty="0" smtClean="0"/>
              <a:t>kiborult, </a:t>
            </a:r>
            <a:r>
              <a:rPr lang="hu-HU" dirty="0"/>
              <a:t>csak sírt és </a:t>
            </a:r>
            <a:r>
              <a:rPr lang="hu-HU" dirty="0" smtClean="0"/>
              <a:t>sírt.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3458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1100D89-E7D4-4CA9-A12D-F9A1E58B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Átengedte menyasszonyát barátjának, Babitsnak.</a:t>
            </a:r>
            <a:endParaRPr lang="hu-HU" dirty="0"/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75E58C32-642B-4582-8EB7-74CAAF6DCD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567" y="1874611"/>
            <a:ext cx="6653010" cy="4351338"/>
          </a:xfrm>
        </p:spPr>
      </p:pic>
    </p:spTree>
    <p:extLst>
      <p:ext uri="{BB962C8B-B14F-4D97-AF65-F5344CB8AC3E}">
        <p14:creationId xmlns:p14="http://schemas.microsoft.com/office/powerpoint/2010/main" val="956154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958279F-BB68-48D2-827B-EC30EBAA3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800" dirty="0"/>
              <a:t>Szabó </a:t>
            </a:r>
            <a:r>
              <a:rPr lang="hu-HU" sz="4800" dirty="0" smtClean="0"/>
              <a:t>Lőrinc, felesége és szerelme</a:t>
            </a:r>
            <a:endParaRPr lang="hu-HU" sz="4800" dirty="0"/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340DF088-87EF-4551-AD49-373B5B3851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11110"/>
            <a:ext cx="10270672" cy="4543425"/>
          </a:xfrm>
        </p:spPr>
      </p:pic>
    </p:spTree>
    <p:extLst>
      <p:ext uri="{BB962C8B-B14F-4D97-AF65-F5344CB8AC3E}">
        <p14:creationId xmlns:p14="http://schemas.microsoft.com/office/powerpoint/2010/main" val="1047008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565</Words>
  <Application>Microsoft Office PowerPoint</Application>
  <PresentationFormat>Szélesvásznú</PresentationFormat>
  <Paragraphs>44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Office-téma</vt:lpstr>
      <vt:lpstr>Szabó Lőrinc</vt:lpstr>
      <vt:lpstr>Szabó Lőrinc képe</vt:lpstr>
      <vt:lpstr>Gyerekkora</vt:lpstr>
      <vt:lpstr>1918 körüli élete</vt:lpstr>
      <vt:lpstr>Munkássága</vt:lpstr>
      <vt:lpstr>Sikerei és élete</vt:lpstr>
      <vt:lpstr>Családja</vt:lpstr>
      <vt:lpstr>Átengedte menyasszonyát barátjának, Babitsnak.</vt:lpstr>
      <vt:lpstr>Szabó Lőrinc, felesége és szerelme</vt:lpstr>
      <vt:lpstr>Halála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Szabó Lőrinc</dc:title>
  <dc:creator>Dell</dc:creator>
  <cp:lastModifiedBy>Istvánné Juhász</cp:lastModifiedBy>
  <cp:revision>41</cp:revision>
  <dcterms:created xsi:type="dcterms:W3CDTF">2020-03-23T19:41:40Z</dcterms:created>
  <dcterms:modified xsi:type="dcterms:W3CDTF">2020-03-29T11:37:22Z</dcterms:modified>
</cp:coreProperties>
</file>