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4D5ED-4EC1-4169-BE20-9A0214849CBF}" v="12" dt="2020-06-03T13:31:02.065"/>
    <p1510:client id="{B86D7264-B09F-4DC6-916A-DDAB6297D22F}" v="49" dt="2020-06-03T16:31:46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81f4f73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81f4f73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81f4f73d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81f4f73d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1f4f73d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1f4f73d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81f4f73d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81f4f73d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81f4f73d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81f4f73d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81f4f73d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81f4f73d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81f4f73d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81f4f73d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j2ZGD58a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kUgpnACXZVs" TargetMode="External"/><Relationship Id="rId4" Type="http://schemas.openxmlformats.org/officeDocument/2006/relationships/hyperlink" Target="https://www.youtube.com/watch?v=yacexgdUG9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anon.hu/keret.phtml?/trianon/verse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0000"/>
                </a:solidFill>
              </a:rPr>
              <a:t>                </a:t>
            </a:r>
            <a:r>
              <a:rPr lang="hu">
                <a:solidFill>
                  <a:srgbClr val="660000"/>
                </a:solidFill>
              </a:rPr>
              <a:t>Trianon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274E13"/>
                </a:solidFill>
              </a:rPr>
              <a:t>A békeszerződés 100. évfordulója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B8A6DB1-E329-45A4-8800-D4C1D46788FA}"/>
              </a:ext>
            </a:extLst>
          </p:cNvPr>
          <p:cNvSpPr txBox="1"/>
          <p:nvPr/>
        </p:nvSpPr>
        <p:spPr>
          <a:xfrm>
            <a:off x="5067591" y="4091148"/>
            <a:ext cx="4076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Készítette: </a:t>
            </a:r>
            <a:r>
              <a:rPr lang="hu-HU" err="1">
                <a:solidFill>
                  <a:schemeClr val="bg1"/>
                </a:solidFill>
              </a:rPr>
              <a:t>Gehér</a:t>
            </a:r>
            <a:r>
              <a:rPr lang="hu-HU">
                <a:solidFill>
                  <a:schemeClr val="bg1"/>
                </a:solidFill>
              </a:rPr>
              <a:t> Anna 7.a osztályos tanuló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990000"/>
                </a:solidFill>
              </a:rPr>
              <a:t>A megrázó szerződés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u">
                <a:solidFill>
                  <a:srgbClr val="000000"/>
                </a:solidFill>
              </a:rPr>
              <a:t>Az 1920. június 4-én trianoni kastélyban aláírt békeszerződéssúlyos büntetést mért a magyar népre. A jóvátétel  fizetése, fegyver-és hadsereg korlátozás mellett hazánk jelentős területeket veszített. Erre emlékezve, 2010 óta ünneplik hazánkban a magyar összetartozás napját.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200" y="2386875"/>
            <a:ext cx="3282500" cy="21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707" y="2386875"/>
            <a:ext cx="3056794" cy="21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990000"/>
                </a:solidFill>
              </a:rPr>
              <a:t>Idézetek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08450" y="1138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A következő idézetekben két ember gondolatait olvashatjuk  a békeszerződéssel kapcsolatban.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,,</a:t>
            </a:r>
            <a:r>
              <a:rPr lang="hu" sz="1450">
                <a:solidFill>
                  <a:srgbClr val="274E13"/>
                </a:solidFill>
                <a:highlight>
                  <a:srgbClr val="F4F5F0"/>
                </a:highlight>
                <a:latin typeface="Verdana"/>
                <a:ea typeface="Verdana"/>
                <a:cs typeface="Verdana"/>
                <a:sym typeface="Verdana"/>
              </a:rPr>
              <a:t>Nincs, ami csillapítaná a Trianon okozta seblázat. Ám a csonkításnál nagyobb probléma, hogy a műveltségétől megfosztott nemzet nem csupán identitását veszti el, hanem emberi tartását is, majd emberiességét, és végül: emberségét.”</a:t>
            </a:r>
            <a:endParaRPr sz="1450">
              <a:solidFill>
                <a:srgbClr val="274E13"/>
              </a:solidFill>
              <a:highlight>
                <a:srgbClr val="F4F5F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450" b="1">
                <a:solidFill>
                  <a:srgbClr val="274E13"/>
                </a:solidFill>
                <a:highlight>
                  <a:srgbClr val="F4F5F0"/>
                </a:highlight>
                <a:latin typeface="Verdana"/>
                <a:ea typeface="Verdana"/>
                <a:cs typeface="Verdana"/>
                <a:sym typeface="Verdana"/>
              </a:rPr>
              <a:t>Fazekas István</a:t>
            </a:r>
            <a:endParaRPr sz="1450" b="1">
              <a:solidFill>
                <a:srgbClr val="274E13"/>
              </a:solidFill>
              <a:highlight>
                <a:srgbClr val="F4F5F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0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hu" sz="1550">
                <a:solidFill>
                  <a:srgbClr val="274E13"/>
                </a:solidFill>
                <a:highlight>
                  <a:srgbClr val="FFFFFF"/>
                </a:highlight>
              </a:rPr>
              <a:t>„A magyar nagyon önérzetes nép, erős nemzeti és hazafias érzésük van, és nem hiszem, hogy bármibe is könnyen belenyugodnék, amit igazságtalannak tart</a:t>
            </a:r>
            <a:r>
              <a:rPr lang="hu" sz="1450">
                <a:solidFill>
                  <a:srgbClr val="274E13"/>
                </a:solidFill>
                <a:highlight>
                  <a:srgbClr val="FFFFFF"/>
                </a:highlight>
              </a:rPr>
              <a:t>.”</a:t>
            </a:r>
            <a:endParaRPr sz="1450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450" b="1">
                <a:solidFill>
                  <a:srgbClr val="274E13"/>
                </a:solidFill>
                <a:highlight>
                  <a:srgbClr val="FFFFFF"/>
                </a:highlight>
              </a:rPr>
              <a:t>lord Newton</a:t>
            </a:r>
            <a:endParaRPr sz="1450" b="1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5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450" b="1">
              <a:solidFill>
                <a:srgbClr val="274E13"/>
              </a:solidFill>
              <a:highlight>
                <a:srgbClr val="F4F5F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990000"/>
                </a:solidFill>
              </a:rPr>
              <a:t>Fényképek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Az eseményről korabeli fényképek is készültek. Itt van néhány: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99" y="1701275"/>
            <a:ext cx="3801300" cy="23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975" y="1662623"/>
            <a:ext cx="1923900" cy="30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2050" y="1826575"/>
            <a:ext cx="2933700" cy="20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990000"/>
                </a:solidFill>
              </a:rPr>
              <a:t>Zenék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227375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A történteket azonban dallamok segítségével is feldolgozták.Úgy gondolom, ezek a szenvedőknek segítenek feldolgozni a fájdalmat, a mai emberekkel pedig jobban megérthetik általuk a történteket.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>
                <a:solidFill>
                  <a:srgbClr val="274E13"/>
                </a:solidFill>
              </a:rPr>
              <a:t>Szép Ernő: Felhő (Halász Judit előadásában):</a:t>
            </a:r>
            <a:r>
              <a:rPr lang="hu" sz="1300" u="sng">
                <a:solidFill>
                  <a:schemeClr val="hlink"/>
                </a:solidFill>
                <a:hlinkClick r:id="rId3"/>
              </a:rPr>
              <a:t>https://www.youtube.com/watch?v=_jj2ZGD58ac</a:t>
            </a:r>
            <a:endParaRPr sz="20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>
                <a:solidFill>
                  <a:srgbClr val="274E13"/>
                </a:solidFill>
              </a:rPr>
              <a:t>Trianon rockopera: Az én népem: </a:t>
            </a:r>
            <a:r>
              <a:rPr lang="hu" sz="1400" u="sng">
                <a:solidFill>
                  <a:schemeClr val="hlink"/>
                </a:solidFill>
                <a:hlinkClick r:id="rId4"/>
              </a:rPr>
              <a:t>https://www.youtube.com/watch?v=yacexgdUG9g</a:t>
            </a:r>
            <a:endParaRPr sz="15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>
                <a:solidFill>
                  <a:srgbClr val="274E13"/>
                </a:solidFill>
              </a:rPr>
              <a:t>Juhász Gyula: Trianon:</a:t>
            </a:r>
            <a:r>
              <a:rPr lang="hu" sz="1300" u="sng">
                <a:solidFill>
                  <a:schemeClr val="hlink"/>
                </a:solidFill>
                <a:hlinkClick r:id="rId5"/>
              </a:rPr>
              <a:t>https://www.youtube.com/watch?v=kUgpnACXZVs</a:t>
            </a:r>
            <a:endParaRPr sz="20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3099" y="3007400"/>
            <a:ext cx="1167851" cy="188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990000"/>
                </a:solidFill>
              </a:rPr>
              <a:t>Festmény, rajzok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Az eseményt más művészeti ág útján,  festmények és  rajzok formájában is feldolgozták. A jobb oldali képen gyerekek alkotásai láthatók.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67800"/>
            <a:ext cx="3509200" cy="233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338" y="1878075"/>
            <a:ext cx="4238413" cy="31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990000"/>
                </a:solidFill>
              </a:rPr>
              <a:t>Versek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Természetes a költők sem maradhatnak ki a felsorolásból. Itt van egy vers és egy részlet a Trianoni történtekről. Ezen a linken több is található:</a:t>
            </a:r>
            <a:r>
              <a:rPr lang="hu" sz="1400" u="sng">
                <a:solidFill>
                  <a:schemeClr val="hlink"/>
                </a:solidFill>
                <a:hlinkClick r:id="rId3"/>
              </a:rPr>
              <a:t>http://www.trianon.hu/keret.phtml?/trianon/versek/</a:t>
            </a:r>
            <a:r>
              <a:rPr lang="hu" sz="2000">
                <a:solidFill>
                  <a:srgbClr val="000000"/>
                </a:solidFill>
              </a:rPr>
              <a:t> </a:t>
            </a:r>
            <a:endParaRPr sz="1400">
              <a:solidFill>
                <a:schemeClr val="dk1"/>
              </a:solidFill>
              <a:highlight>
                <a:srgbClr val="ADD2DB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5265650" y="220418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highlight>
                <a:srgbClr val="ADD2D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3625" y="1726400"/>
            <a:ext cx="2184100" cy="31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5">
            <a:alphaModFix/>
          </a:blip>
          <a:srcRect l="-4660" t="2830" r="4659" b="-2829"/>
          <a:stretch/>
        </p:blipFill>
        <p:spPr>
          <a:xfrm>
            <a:off x="2187950" y="2461950"/>
            <a:ext cx="3309250" cy="24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990000"/>
                </a:solidFill>
              </a:rPr>
              <a:t>Vélemény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u">
                <a:solidFill>
                  <a:srgbClr val="000000"/>
                </a:solidFill>
              </a:rPr>
              <a:t>Most pedig lezárásként következzen az Én vél</a:t>
            </a:r>
            <a:r>
              <a:rPr lang="hu-HU">
                <a:solidFill>
                  <a:srgbClr val="000000"/>
                </a:solidFill>
              </a:rPr>
              <a:t>e</a:t>
            </a:r>
            <a:r>
              <a:rPr lang="hu">
                <a:solidFill>
                  <a:srgbClr val="000000"/>
                </a:solidFill>
              </a:rPr>
              <a:t>ményem. Igaz, ami történt az sajnálatos, és biztosan nagy megrázkódtatás lehetett. De szerintem jobb megmutatni, hogy egy szerződéssel vagy határ átrajzolással nem lehet szétválasztani a magyar népet, a világ akármelyik táján legyenek is. Ezen a napon ünnepelni kell, hogy mindenki tartozik valahová, meg fogja találni a helyét, és ezt a nehéz pillanatokban sem kéne elfelejteni!:)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>
                <a:solidFill>
                  <a:srgbClr val="000000"/>
                </a:solidFill>
              </a:rPr>
              <a:t>Köszönöm a figyelmet!:-)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425" y="2838775"/>
            <a:ext cx="3986874" cy="21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e262d12-c0f1-4e8a-9b9b-a2f4c3def663">9a3069ef-34b3-48d2-b6a5-7788810a332e</Reference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2AE93DA7CBC4EA45CD7731ADC48D4" ma:contentTypeVersion="11" ma:contentTypeDescription="Create a new document." ma:contentTypeScope="" ma:versionID="4aaf519921ecbb3e4e377784cca6c274">
  <xsd:schema xmlns:xsd="http://www.w3.org/2001/XMLSchema" xmlns:xs="http://www.w3.org/2001/XMLSchema" xmlns:p="http://schemas.microsoft.com/office/2006/metadata/properties" xmlns:ns2="3e262d12-c0f1-4e8a-9b9b-a2f4c3def663" targetNamespace="http://schemas.microsoft.com/office/2006/metadata/properties" ma:root="true" ma:fieldsID="d127c31ebf19cbdb771936e49c4c13a8" ns2:_="">
    <xsd:import namespace="3e262d12-c0f1-4e8a-9b9b-a2f4c3def663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62d12-c0f1-4e8a-9b9b-a2f4c3def66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A91C31-0550-497C-88EA-6B49E7B0329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e262d12-c0f1-4e8a-9b9b-a2f4c3def6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E5F26B-C508-4C43-903B-BB009EC256ED}">
  <ds:schemaRefs>
    <ds:schemaRef ds:uri="3e262d12-c0f1-4e8a-9b9b-a2f4c3def6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D85AB7-3D3A-48A7-B8F2-B20F345F3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Diavetítés a képernyőre (16:9 oldalarány)</PresentationFormat>
  <Paragraphs>27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Verdana</vt:lpstr>
      <vt:lpstr>Simple Light</vt:lpstr>
      <vt:lpstr>                Trianon</vt:lpstr>
      <vt:lpstr>A megrázó szerződés</vt:lpstr>
      <vt:lpstr>Idézetek</vt:lpstr>
      <vt:lpstr>Fényképek</vt:lpstr>
      <vt:lpstr>Zenék</vt:lpstr>
      <vt:lpstr>Festmény, rajzok</vt:lpstr>
      <vt:lpstr>Versek</vt:lpstr>
      <vt:lpstr>Vélemény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Trianon</dc:title>
  <cp:lastModifiedBy>Iván</cp:lastModifiedBy>
  <cp:revision>1</cp:revision>
  <dcterms:modified xsi:type="dcterms:W3CDTF">2020-06-03T16:31:46Z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0x010100CEB2AE93DA7CBC4EA45CD7731ADC48D4</vt:lpwstr>
  </property>
</Properties>
</file>