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BF9F4-C0EF-486A-8244-23A4527D4070}" v="61" dt="2020-05-27T08:01:56.022"/>
    <p1510:client id="{5E8FCBCE-3EF0-4FE0-9F32-A4F425D3B537}" v="360" dt="2020-05-27T18:09:35.061"/>
    <p1510:client id="{5F9DCC8E-0B72-4A49-8899-9F64503B2CD8}" v="48" dt="2020-05-27T17:26:07.967"/>
    <p1510:client id="{6A0549D0-AE39-491F-B1F4-AAFF79FF436A}" v="488" dt="2020-05-26T10:00:53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7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56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8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1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5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2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2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3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3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90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tum.hu/szerzo/Eotvos_Jozse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1CCF73C-85B5-4975-9C46-C5E89A3F6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7109" r="2244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TRIANON 100.ÉVFORDULÓJA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KÉszítette Gazdik LIlla 7.a osztályos tanuló</a:t>
            </a:r>
          </a:p>
        </p:txBody>
      </p:sp>
    </p:spTree>
    <p:extLst>
      <p:ext uri="{BB962C8B-B14F-4D97-AF65-F5344CB8AC3E}">
        <p14:creationId xmlns:p14="http://schemas.microsoft.com/office/powerpoint/2010/main" val="256178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uilding, painted, grass, sign&#10;&#10;Description generated with very high confidence">
            <a:extLst>
              <a:ext uri="{FF2B5EF4-FFF2-40B4-BE49-F238E27FC236}">
                <a16:creationId xmlns:a16="http://schemas.microsoft.com/office/drawing/2014/main" id="{2DE8F936-43BE-4EA6-884A-E709E87F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734" y="3049411"/>
            <a:ext cx="5904089" cy="380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FAC41-AD22-4DD9-852F-1C67C4BC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953167" cy="4293306"/>
          </a:xfrm>
        </p:spPr>
        <p:txBody>
          <a:bodyPr/>
          <a:lstStyle/>
          <a:p>
            <a:r>
              <a:rPr lang="en-US" b="1" i="1">
                <a:ea typeface="+mj-lt"/>
                <a:cs typeface="+mj-lt"/>
              </a:rPr>
              <a:t>"</a:t>
            </a:r>
            <a:r>
              <a:rPr lang="en-US" b="1" i="1" err="1">
                <a:ea typeface="+mj-lt"/>
                <a:cs typeface="+mj-lt"/>
              </a:rPr>
              <a:t>Mely</a:t>
            </a:r>
            <a:r>
              <a:rPr lang="en-US" b="1" i="1">
                <a:ea typeface="+mj-lt"/>
                <a:cs typeface="+mj-lt"/>
              </a:rPr>
              <a:t> a </a:t>
            </a:r>
            <a:r>
              <a:rPr lang="en-US" b="1" i="1" err="1">
                <a:ea typeface="+mj-lt"/>
                <a:cs typeface="+mj-lt"/>
              </a:rPr>
              <a:t>hazáért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élt</a:t>
            </a:r>
            <a:r>
              <a:rPr lang="en-US" b="1" i="1">
                <a:ea typeface="+mj-lt"/>
                <a:cs typeface="+mj-lt"/>
              </a:rPr>
              <a:t>, a </a:t>
            </a:r>
            <a:r>
              <a:rPr lang="en-US" b="1" i="1" err="1">
                <a:ea typeface="+mj-lt"/>
                <a:cs typeface="+mj-lt"/>
              </a:rPr>
              <a:t>hű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kebel</a:t>
            </a:r>
            <a:r>
              <a:rPr lang="en-US" b="1" i="1">
                <a:ea typeface="+mj-lt"/>
                <a:cs typeface="+mj-lt"/>
              </a:rPr>
              <a:t>,</a:t>
            </a:r>
            <a:br>
              <a:rPr lang="en-US" b="1" i="1">
                <a:ea typeface="+mj-lt"/>
                <a:cs typeface="+mj-lt"/>
              </a:rPr>
            </a:br>
            <a:r>
              <a:rPr lang="en-US" b="1" i="1" err="1">
                <a:ea typeface="+mj-lt"/>
                <a:cs typeface="+mj-lt"/>
              </a:rPr>
              <a:t>Földjét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termékenyítve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hamvad</a:t>
            </a:r>
            <a:r>
              <a:rPr lang="en-US" b="1" i="1">
                <a:ea typeface="+mj-lt"/>
                <a:cs typeface="+mj-lt"/>
              </a:rPr>
              <a:t> el;</a:t>
            </a:r>
            <a:br>
              <a:rPr lang="en-US" b="1" i="1">
                <a:ea typeface="+mj-lt"/>
                <a:cs typeface="+mj-lt"/>
              </a:rPr>
            </a:br>
            <a:r>
              <a:rPr lang="en-US" b="1" i="1" err="1">
                <a:ea typeface="+mj-lt"/>
                <a:cs typeface="+mj-lt"/>
              </a:rPr>
              <a:t>És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szelleme</a:t>
            </a:r>
            <a:r>
              <a:rPr lang="en-US" b="1" i="1">
                <a:ea typeface="+mj-lt"/>
                <a:cs typeface="+mj-lt"/>
              </a:rPr>
              <a:t> a </a:t>
            </a:r>
            <a:r>
              <a:rPr lang="en-US" b="1" i="1" err="1">
                <a:ea typeface="+mj-lt"/>
                <a:cs typeface="+mj-lt"/>
              </a:rPr>
              <a:t>sír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körűl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marad</a:t>
            </a:r>
            <a:r>
              <a:rPr lang="en-US" b="1" i="1">
                <a:ea typeface="+mj-lt"/>
                <a:cs typeface="+mj-lt"/>
              </a:rPr>
              <a:t>,</a:t>
            </a:r>
            <a:br>
              <a:rPr lang="en-US" b="1" i="1">
                <a:ea typeface="+mj-lt"/>
                <a:cs typeface="+mj-lt"/>
              </a:rPr>
            </a:br>
            <a:r>
              <a:rPr lang="en-US" b="1" i="1" err="1">
                <a:ea typeface="+mj-lt"/>
                <a:cs typeface="+mj-lt"/>
              </a:rPr>
              <a:t>Tettekre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intvén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az</a:t>
            </a:r>
            <a:r>
              <a:rPr lang="en-US" b="1" i="1">
                <a:ea typeface="+mj-lt"/>
                <a:cs typeface="+mj-lt"/>
              </a:rPr>
              <a:t> </a:t>
            </a:r>
            <a:r>
              <a:rPr lang="en-US" b="1" i="1" err="1">
                <a:ea typeface="+mj-lt"/>
                <a:cs typeface="+mj-lt"/>
              </a:rPr>
              <a:t>utódokat</a:t>
            </a:r>
            <a:r>
              <a:rPr lang="en-US" b="1" i="1">
                <a:ea typeface="+mj-lt"/>
                <a:cs typeface="+mj-lt"/>
              </a:rPr>
              <a:t>."</a:t>
            </a:r>
            <a:endParaRPr lang="en-US" b="1" i="1"/>
          </a:p>
          <a:p>
            <a:r>
              <a:rPr lang="en-US" b="1" i="1">
                <a:solidFill>
                  <a:schemeClr val="tx1"/>
                </a:solidFill>
                <a:ea typeface="+mj-lt"/>
                <a:cs typeface="+mj-lt"/>
                <a:hlinkClick r:id="rId3"/>
              </a:rPr>
              <a:t>Eötvös József</a:t>
            </a:r>
            <a:endParaRPr lang="en-US" b="1" i="1">
              <a:solidFill>
                <a:schemeClr val="tx1"/>
              </a:solidFill>
            </a:endParaRPr>
          </a:p>
          <a:p>
            <a:pPr algn="r"/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9C4FD-258B-45E7-8409-A870189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4" y="1063416"/>
            <a:ext cx="7459628" cy="4811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0" i="0" kern="1200" err="1">
                <a:latin typeface="+mj-lt"/>
                <a:ea typeface="+mj-ea"/>
                <a:cs typeface="+mj-cs"/>
              </a:rPr>
              <a:t>Köszönöm</a:t>
            </a:r>
            <a:r>
              <a:rPr lang="en-US" sz="6600" b="0" i="0" kern="1200">
                <a:latin typeface="+mj-lt"/>
                <a:ea typeface="+mj-ea"/>
                <a:cs typeface="+mj-cs"/>
              </a:rPr>
              <a:t> </a:t>
            </a:r>
            <a:r>
              <a:rPr lang="en-US" sz="6600" b="0" i="0" kern="1200" err="1">
                <a:latin typeface="+mj-lt"/>
                <a:ea typeface="+mj-ea"/>
                <a:cs typeface="+mj-cs"/>
              </a:rPr>
              <a:t>szépen</a:t>
            </a:r>
            <a:r>
              <a:rPr lang="en-US" sz="6600" b="0" i="0" kern="1200">
                <a:latin typeface="+mj-lt"/>
                <a:ea typeface="+mj-ea"/>
                <a:cs typeface="+mj-cs"/>
              </a:rPr>
              <a:t> a </a:t>
            </a:r>
            <a:r>
              <a:rPr lang="en-US" sz="6600" b="0" i="0" kern="1200" err="1">
                <a:latin typeface="+mj-lt"/>
                <a:ea typeface="+mj-ea"/>
                <a:cs typeface="+mj-cs"/>
              </a:rPr>
              <a:t>figyelmet</a:t>
            </a:r>
            <a:r>
              <a:rPr lang="en-US" sz="6600" b="0" i="0" kern="1200">
                <a:latin typeface="+mj-lt"/>
                <a:ea typeface="+mj-ea"/>
                <a:cs typeface="+mj-cs"/>
              </a:rPr>
              <a:t>! :)</a:t>
            </a:r>
            <a:br>
              <a:rPr lang="en-US" sz="6600" b="0" i="0" kern="1200"/>
            </a:br>
            <a:r>
              <a:rPr lang="en-US" sz="6600" b="0" i="0" kern="1200">
                <a:latin typeface="+mj-lt"/>
                <a:ea typeface="+mj-ea"/>
                <a:cs typeface="+mj-cs"/>
              </a:rPr>
              <a:t>Lilla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4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EA8A-5B1A-4720-B3EE-6FFE2D3C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 close up of a reptile&#10;&#10;Description generated with high confidence">
            <a:extLst>
              <a:ext uri="{FF2B5EF4-FFF2-40B4-BE49-F238E27FC236}">
                <a16:creationId xmlns:a16="http://schemas.microsoft.com/office/drawing/2014/main" id="{84791F14-CCBA-45E2-A4D9-A180C58E6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" y="-5680"/>
            <a:ext cx="12228784" cy="6869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52D159-B37F-4577-9BE0-C1237C76E982}"/>
              </a:ext>
            </a:extLst>
          </p:cNvPr>
          <p:cNvSpPr txBox="1"/>
          <p:nvPr/>
        </p:nvSpPr>
        <p:spPr>
          <a:xfrm>
            <a:off x="2372710" y="4658711"/>
            <a:ext cx="74859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100 </a:t>
            </a:r>
            <a:r>
              <a:rPr lang="en-US" sz="2400" b="1" err="1"/>
              <a:t>éve</a:t>
            </a:r>
            <a:r>
              <a:rPr lang="en-US" sz="2400" b="1"/>
              <a:t>, </a:t>
            </a:r>
            <a:r>
              <a:rPr lang="en-US" sz="2400" b="1" err="1"/>
              <a:t>hogy</a:t>
            </a:r>
            <a:r>
              <a:rPr lang="en-US" sz="2400" b="1"/>
              <a:t> </a:t>
            </a:r>
            <a:r>
              <a:rPr lang="en-US" sz="2400" b="1" err="1"/>
              <a:t>Magyarország</a:t>
            </a:r>
            <a:r>
              <a:rPr lang="en-US" sz="2400" b="1"/>
              <a:t> </a:t>
            </a:r>
            <a:r>
              <a:rPr lang="en-US" sz="2400" b="1" err="1"/>
              <a:t>elvesztette</a:t>
            </a:r>
            <a:r>
              <a:rPr lang="en-US" sz="2400" b="1"/>
              <a:t> </a:t>
            </a:r>
            <a:r>
              <a:rPr lang="en-US" sz="2400" b="1" err="1"/>
              <a:t>területének</a:t>
            </a:r>
            <a:r>
              <a:rPr lang="en-US" sz="2400" b="1"/>
              <a:t> </a:t>
            </a:r>
            <a:r>
              <a:rPr lang="en-US" sz="2400" b="1" err="1"/>
              <a:t>kétharmadát</a:t>
            </a:r>
            <a:r>
              <a:rPr lang="en-US" sz="2400" b="1"/>
              <a:t>...</a:t>
            </a:r>
            <a:r>
              <a:rPr lang="en-US" sz="2400" b="1" err="1"/>
              <a:t>Egyetlen</a:t>
            </a:r>
            <a:r>
              <a:rPr lang="en-US" sz="2400" b="1"/>
              <a:t> </a:t>
            </a:r>
            <a:r>
              <a:rPr lang="en-US" sz="2400" b="1" err="1"/>
              <a:t>tollvonással</a:t>
            </a:r>
            <a:r>
              <a:rPr lang="en-US" sz="2400" b="1"/>
              <a:t>!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44A78-62CB-445D-8F91-2C4678BE6C5A}"/>
              </a:ext>
            </a:extLst>
          </p:cNvPr>
          <p:cNvSpPr txBox="1"/>
          <p:nvPr/>
        </p:nvSpPr>
        <p:spPr>
          <a:xfrm>
            <a:off x="4381172" y="768240"/>
            <a:ext cx="345264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1920.jún.4.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77864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118A4-601D-4306-A3D8-FD245F94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07" y="2619022"/>
            <a:ext cx="4189124" cy="2384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err="1">
                <a:solidFill>
                  <a:schemeClr val="bg1"/>
                </a:solidFill>
              </a:rPr>
              <a:t>Több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millió</a:t>
            </a:r>
            <a:r>
              <a:rPr lang="en-US" sz="2400" b="1">
                <a:solidFill>
                  <a:schemeClr val="bg1"/>
                </a:solidFill>
              </a:rPr>
              <a:t> </a:t>
            </a:r>
            <a:r>
              <a:rPr lang="en-US" sz="2400" b="1" err="1">
                <a:solidFill>
                  <a:schemeClr val="bg1"/>
                </a:solidFill>
              </a:rPr>
              <a:t>magyar</a:t>
            </a:r>
            <a:r>
              <a:rPr lang="en-US" sz="2400" b="1">
                <a:solidFill>
                  <a:schemeClr val="bg1"/>
                </a:solidFill>
              </a:rPr>
              <a:t> </a:t>
            </a:r>
            <a:r>
              <a:rPr lang="en-US" sz="2400" b="1" err="1">
                <a:solidFill>
                  <a:schemeClr val="bg1"/>
                </a:solidFill>
              </a:rPr>
              <a:t>embert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szakítottak</a:t>
            </a:r>
            <a:r>
              <a:rPr lang="en-US" sz="2400" b="1">
                <a:solidFill>
                  <a:schemeClr val="bg1"/>
                </a:solidFill>
              </a:rPr>
              <a:t> el a </a:t>
            </a:r>
            <a:r>
              <a:rPr lang="en-US" sz="2400" b="1" err="1">
                <a:solidFill>
                  <a:schemeClr val="bg1"/>
                </a:solidFill>
              </a:rPr>
              <a:t>családjától</a:t>
            </a:r>
            <a:r>
              <a:rPr lang="en-US" sz="2400" b="1">
                <a:solidFill>
                  <a:schemeClr val="bg1"/>
                </a:solidFill>
              </a:rPr>
              <a:t>, a </a:t>
            </a:r>
            <a:r>
              <a:rPr lang="en-US" sz="2400" b="1" err="1">
                <a:solidFill>
                  <a:schemeClr val="bg1"/>
                </a:solidFill>
              </a:rPr>
              <a:t>határokon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túlra</a:t>
            </a:r>
            <a:r>
              <a:rPr lang="en-US" sz="2400" b="1">
                <a:solidFill>
                  <a:schemeClr val="bg1"/>
                </a:solidFill>
              </a:rPr>
              <a:t>, </a:t>
            </a:r>
            <a:r>
              <a:rPr lang="en-US" sz="2400" b="1" err="1">
                <a:solidFill>
                  <a:schemeClr val="bg1"/>
                </a:solidFill>
              </a:rPr>
              <a:t>azonban</a:t>
            </a:r>
            <a:r>
              <a:rPr lang="en-US" sz="2400" b="1">
                <a:solidFill>
                  <a:schemeClr val="bg1"/>
                </a:solidFill>
              </a:rPr>
              <a:t> a </a:t>
            </a:r>
            <a:r>
              <a:rPr lang="en-US" sz="2400" b="1" err="1">
                <a:solidFill>
                  <a:schemeClr val="bg1"/>
                </a:solidFill>
              </a:rPr>
              <a:t>hitet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és</a:t>
            </a:r>
            <a:r>
              <a:rPr lang="en-US" sz="2400" b="1">
                <a:solidFill>
                  <a:schemeClr val="bg1"/>
                </a:solidFill>
              </a:rPr>
              <a:t> a </a:t>
            </a:r>
            <a:r>
              <a:rPr lang="en-US" sz="2400" b="1" err="1">
                <a:solidFill>
                  <a:schemeClr val="bg1"/>
                </a:solidFill>
              </a:rPr>
              <a:t>hazaszeretet</a:t>
            </a:r>
            <a:r>
              <a:rPr lang="en-US" sz="2400" b="1">
                <a:solidFill>
                  <a:schemeClr val="bg1"/>
                </a:solidFill>
              </a:rPr>
              <a:t> </a:t>
            </a:r>
            <a:r>
              <a:rPr lang="en-US" sz="2400" b="1" err="1">
                <a:solidFill>
                  <a:schemeClr val="bg1"/>
                </a:solidFill>
              </a:rPr>
              <a:t>nem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lehetett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kioltani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senkiből</a:t>
            </a:r>
            <a:r>
              <a:rPr lang="en-US" sz="2400" b="1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3" name="Picture 3" descr="A picture containing indoor, sitting, table, laying&#10;&#10;Description generated with very high confidence">
            <a:extLst>
              <a:ext uri="{FF2B5EF4-FFF2-40B4-BE49-F238E27FC236}">
                <a16:creationId xmlns:a16="http://schemas.microsoft.com/office/drawing/2014/main" id="{83F43FDC-B429-421E-8B57-FD746A47CA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23" b="7499"/>
          <a:stretch/>
        </p:blipFill>
        <p:spPr>
          <a:xfrm>
            <a:off x="4645234" y="10"/>
            <a:ext cx="7546766" cy="262385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130F6E7-3E70-4FCF-8F35-60C829893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2FD91950-843F-4DA2-B7F6-6ECC79D79F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287" b="8517"/>
          <a:stretch/>
        </p:blipFill>
        <p:spPr>
          <a:xfrm>
            <a:off x="4643695" y="2624326"/>
            <a:ext cx="7546766" cy="42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outdoor, table, wooden, park&#10;&#10;Description generated with very high confidence">
            <a:extLst>
              <a:ext uri="{FF2B5EF4-FFF2-40B4-BE49-F238E27FC236}">
                <a16:creationId xmlns:a16="http://schemas.microsoft.com/office/drawing/2014/main" id="{56AF9CF1-DB47-41C6-AFF5-7CB4B5F71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6" y="-94603"/>
            <a:ext cx="12215648" cy="6952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655A0-B916-4C39-B158-9A45833C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041" y="5379442"/>
            <a:ext cx="8248586" cy="888151"/>
          </a:xfrm>
        </p:spPr>
        <p:txBody>
          <a:bodyPr/>
          <a:lstStyle/>
          <a:p>
            <a:r>
              <a:rPr lang="en-US" sz="3600" b="1" err="1">
                <a:solidFill>
                  <a:schemeClr val="tx1"/>
                </a:solidFill>
              </a:rPr>
              <a:t>Akik</a:t>
            </a:r>
            <a:r>
              <a:rPr lang="en-US" sz="3600" b="1">
                <a:solidFill>
                  <a:schemeClr val="tx1"/>
                </a:solidFill>
              </a:rPr>
              <a:t> </a:t>
            </a:r>
            <a:r>
              <a:rPr lang="en-US" sz="3600" b="1" err="1">
                <a:solidFill>
                  <a:schemeClr val="tx1"/>
                </a:solidFill>
              </a:rPr>
              <a:t>nem</a:t>
            </a:r>
            <a:r>
              <a:rPr lang="en-US" sz="3600" b="1">
                <a:solidFill>
                  <a:schemeClr val="tx1"/>
                </a:solidFill>
              </a:rPr>
              <a:t> </a:t>
            </a:r>
            <a:r>
              <a:rPr lang="en-US" sz="3600" b="1" err="1">
                <a:solidFill>
                  <a:schemeClr val="tx1"/>
                </a:solidFill>
              </a:rPr>
              <a:t>hagyták</a:t>
            </a:r>
            <a:r>
              <a:rPr lang="en-US" sz="3600" b="1">
                <a:solidFill>
                  <a:schemeClr val="tx1"/>
                </a:solidFill>
              </a:rPr>
              <a:t> </a:t>
            </a:r>
            <a:r>
              <a:rPr lang="en-US" sz="3600" b="1" err="1">
                <a:solidFill>
                  <a:schemeClr val="tx1"/>
                </a:solidFill>
              </a:rPr>
              <a:t>kialudni</a:t>
            </a:r>
            <a:r>
              <a:rPr lang="en-US" sz="3600" b="1">
                <a:solidFill>
                  <a:schemeClr val="tx1"/>
                </a:solidFill>
              </a:rPr>
              <a:t> a </a:t>
            </a:r>
            <a:r>
              <a:rPr lang="en-US" sz="3600" b="1" err="1">
                <a:solidFill>
                  <a:schemeClr val="tx1"/>
                </a:solidFill>
              </a:rPr>
              <a:t>lángot</a:t>
            </a:r>
            <a:r>
              <a:rPr lang="en-US" sz="3600" b="1">
                <a:solidFill>
                  <a:schemeClr val="bg1"/>
                </a:solidFill>
              </a:rPr>
              <a:t>.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302C1A9-F0F3-4730-9B41-E8A2A28E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2763"/>
            <a:ext cx="7964065" cy="6852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21B90-C9FF-4DF5-8C25-C4ADC364606B}"/>
              </a:ext>
            </a:extLst>
          </p:cNvPr>
          <p:cNvSpPr txBox="1"/>
          <p:nvPr/>
        </p:nvSpPr>
        <p:spPr>
          <a:xfrm>
            <a:off x="7984553" y="1373255"/>
            <a:ext cx="3597165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/>
              <a:t>Szőke</a:t>
            </a:r>
            <a:r>
              <a:rPr lang="en-US" sz="2400" b="1"/>
              <a:t> </a:t>
            </a:r>
            <a:r>
              <a:rPr lang="en-US" sz="2400" b="1" err="1"/>
              <a:t>István</a:t>
            </a:r>
            <a:r>
              <a:rPr lang="en-US" sz="2400" b="1"/>
              <a:t> Attila - </a:t>
            </a:r>
            <a:r>
              <a:rPr lang="en-US" sz="2400" b="1" err="1"/>
              <a:t>Esküszünk</a:t>
            </a:r>
            <a:r>
              <a:rPr lang="en-US" sz="2400" b="1"/>
              <a:t>!</a:t>
            </a:r>
            <a:br>
              <a:rPr lang="en-US" sz="2400" b="1"/>
            </a:br>
            <a:r>
              <a:rPr lang="en-US" sz="2400" b="1"/>
              <a:t> </a:t>
            </a:r>
            <a:endParaRPr lang="en-US" sz="2400"/>
          </a:p>
          <a:p>
            <a:r>
              <a:rPr lang="en-US" sz="2400" err="1"/>
              <a:t>Esküszünk</a:t>
            </a:r>
            <a:r>
              <a:rPr lang="en-US" sz="2400"/>
              <a:t> a </a:t>
            </a:r>
            <a:r>
              <a:rPr lang="en-US" sz="2400" err="1"/>
              <a:t>nemzet</a:t>
            </a:r>
            <a:r>
              <a:rPr lang="en-US" sz="2400"/>
              <a:t> Magyar </a:t>
            </a:r>
            <a:r>
              <a:rPr lang="en-US" sz="2400" err="1"/>
              <a:t>Istenére</a:t>
            </a:r>
            <a:r>
              <a:rPr lang="en-US" sz="2400"/>
              <a:t>:</a:t>
            </a:r>
            <a:br>
              <a:rPr lang="en-US" sz="2400"/>
            </a:br>
            <a:r>
              <a:rPr lang="en-US" sz="2400"/>
              <a:t>Piros-</a:t>
            </a:r>
            <a:r>
              <a:rPr lang="en-US" sz="2400" err="1"/>
              <a:t>fehér</a:t>
            </a:r>
            <a:r>
              <a:rPr lang="en-US" sz="2400"/>
              <a:t>-</a:t>
            </a:r>
            <a:r>
              <a:rPr lang="en-US" sz="2400" err="1"/>
              <a:t>zölddel</a:t>
            </a:r>
            <a:r>
              <a:rPr lang="en-US" sz="2400"/>
              <a:t> </a:t>
            </a:r>
            <a:r>
              <a:rPr lang="en-US" sz="2400" err="1"/>
              <a:t>írjuk</a:t>
            </a:r>
            <a:r>
              <a:rPr lang="en-US" sz="2400"/>
              <a:t> </a:t>
            </a:r>
            <a:r>
              <a:rPr lang="en-US" sz="2400" err="1"/>
              <a:t>fel</a:t>
            </a:r>
            <a:r>
              <a:rPr lang="en-US" sz="2400"/>
              <a:t> </a:t>
            </a:r>
            <a:r>
              <a:rPr lang="en-US" sz="2400" err="1"/>
              <a:t>az</a:t>
            </a:r>
            <a:r>
              <a:rPr lang="en-US" sz="2400"/>
              <a:t> </a:t>
            </a:r>
            <a:r>
              <a:rPr lang="en-US" sz="2400" err="1"/>
              <a:t>égre</a:t>
            </a:r>
            <a:r>
              <a:rPr lang="en-US" sz="2400"/>
              <a:t>,</a:t>
            </a:r>
            <a:br>
              <a:rPr lang="en-US" sz="2400"/>
            </a:br>
            <a:r>
              <a:rPr lang="en-US" sz="2400"/>
              <a:t>Minden </a:t>
            </a:r>
            <a:r>
              <a:rPr lang="en-US" sz="2400" err="1"/>
              <a:t>nemes</a:t>
            </a:r>
            <a:r>
              <a:rPr lang="en-US" sz="2400"/>
              <a:t> </a:t>
            </a:r>
            <a:r>
              <a:rPr lang="en-US" sz="2400" err="1"/>
              <a:t>magyar</a:t>
            </a:r>
            <a:r>
              <a:rPr lang="en-US" sz="2400"/>
              <a:t>, </a:t>
            </a:r>
            <a:r>
              <a:rPr lang="en-US" sz="2400" err="1"/>
              <a:t>kinek</a:t>
            </a:r>
            <a:r>
              <a:rPr lang="en-US" sz="2400"/>
              <a:t> </a:t>
            </a:r>
            <a:r>
              <a:rPr lang="en-US" sz="2400" err="1"/>
              <a:t>lelke</a:t>
            </a:r>
            <a:r>
              <a:rPr lang="en-US" sz="2400"/>
              <a:t> </a:t>
            </a:r>
            <a:r>
              <a:rPr lang="en-US" sz="2400" err="1"/>
              <a:t>tiszta</a:t>
            </a:r>
            <a:r>
              <a:rPr lang="en-US" sz="2400"/>
              <a:t>,</a:t>
            </a:r>
            <a:br>
              <a:rPr lang="en-US" sz="2400"/>
            </a:br>
            <a:r>
              <a:rPr lang="en-US" sz="2400" err="1"/>
              <a:t>Õsi</a:t>
            </a:r>
            <a:r>
              <a:rPr lang="en-US" sz="2400"/>
              <a:t> </a:t>
            </a:r>
            <a:r>
              <a:rPr lang="en-US" sz="2400" err="1"/>
              <a:t>országunkat</a:t>
            </a:r>
            <a:r>
              <a:rPr lang="en-US" sz="2400"/>
              <a:t> </a:t>
            </a:r>
            <a:r>
              <a:rPr lang="en-US" sz="2400" err="1"/>
              <a:t>együtt</a:t>
            </a:r>
            <a:r>
              <a:rPr lang="en-US" sz="2400"/>
              <a:t> </a:t>
            </a:r>
            <a:r>
              <a:rPr lang="en-US" sz="2400" err="1"/>
              <a:t>vesszük</a:t>
            </a:r>
            <a:r>
              <a:rPr lang="en-US" sz="2400"/>
              <a:t> </a:t>
            </a:r>
            <a:r>
              <a:rPr lang="en-US" sz="2400" err="1"/>
              <a:t>vissza</a:t>
            </a:r>
            <a:r>
              <a:rPr lang="en-US" sz="2400"/>
              <a:t>!</a:t>
            </a:r>
            <a:br>
              <a:rPr lang="en-US" sz="2400"/>
            </a:br>
            <a:endParaRPr lang="en-US" sz="2400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large white building&#10;&#10;Description generated with very high confidence">
            <a:extLst>
              <a:ext uri="{FF2B5EF4-FFF2-40B4-BE49-F238E27FC236}">
                <a16:creationId xmlns:a16="http://schemas.microsoft.com/office/drawing/2014/main" id="{3359487C-4E18-4C7C-89AC-B6C1DFFD7E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AF8CB-633C-42E8-8197-674E8C0B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err="1">
                <a:solidFill>
                  <a:schemeClr val="tx1"/>
                </a:solidFill>
              </a:rPr>
              <a:t>Magyarországnak</a:t>
            </a:r>
            <a:r>
              <a:rPr lang="en-US" sz="4500" b="1">
                <a:solidFill>
                  <a:schemeClr val="tx1"/>
                </a:solidFill>
              </a:rPr>
              <a:t> </a:t>
            </a:r>
            <a:r>
              <a:rPr lang="en-US" sz="4500" b="1" err="1">
                <a:solidFill>
                  <a:schemeClr val="tx1"/>
                </a:solidFill>
              </a:rPr>
              <a:t>szinte</a:t>
            </a:r>
            <a:r>
              <a:rPr lang="en-US" sz="4500" b="1">
                <a:solidFill>
                  <a:schemeClr val="tx1"/>
                </a:solidFill>
              </a:rPr>
              <a:t> </a:t>
            </a:r>
            <a:r>
              <a:rPr lang="en-US" sz="4500" b="1" err="1">
                <a:solidFill>
                  <a:schemeClr val="tx1"/>
                </a:solidFill>
              </a:rPr>
              <a:t>semmiféle</a:t>
            </a:r>
            <a:r>
              <a:rPr lang="en-US" sz="4500" b="1">
                <a:solidFill>
                  <a:schemeClr val="tx1"/>
                </a:solidFill>
              </a:rPr>
              <a:t> </a:t>
            </a:r>
            <a:r>
              <a:rPr lang="en-US" sz="4500" b="1" err="1">
                <a:solidFill>
                  <a:schemeClr val="tx1"/>
                </a:solidFill>
              </a:rPr>
              <a:t>beleszólása</a:t>
            </a:r>
            <a:r>
              <a:rPr lang="en-US" sz="4500" b="1">
                <a:solidFill>
                  <a:schemeClr val="tx1"/>
                </a:solidFill>
              </a:rPr>
              <a:t> </a:t>
            </a:r>
            <a:r>
              <a:rPr lang="en-US" sz="4500" b="1" err="1">
                <a:solidFill>
                  <a:schemeClr val="tx1"/>
                </a:solidFill>
              </a:rPr>
              <a:t>nem</a:t>
            </a:r>
            <a:r>
              <a:rPr lang="en-US" sz="4500" b="1">
                <a:solidFill>
                  <a:schemeClr val="tx1"/>
                </a:solidFill>
              </a:rPr>
              <a:t> volt a 100 </a:t>
            </a:r>
            <a:r>
              <a:rPr lang="en-US" sz="4500" b="1" err="1">
                <a:solidFill>
                  <a:schemeClr val="tx1"/>
                </a:solidFill>
              </a:rPr>
              <a:t>éve</a:t>
            </a:r>
            <a:r>
              <a:rPr lang="en-US" sz="4500" b="1">
                <a:solidFill>
                  <a:schemeClr val="tx1"/>
                </a:solidFill>
              </a:rPr>
              <a:t>, 1920. </a:t>
            </a:r>
            <a:r>
              <a:rPr lang="en-US" sz="4500" b="1" err="1">
                <a:solidFill>
                  <a:schemeClr val="tx1"/>
                </a:solidFill>
              </a:rPr>
              <a:t>június</a:t>
            </a:r>
            <a:r>
              <a:rPr lang="en-US" sz="4500" b="1">
                <a:solidFill>
                  <a:schemeClr val="tx1"/>
                </a:solidFill>
              </a:rPr>
              <a:t> 4-én </a:t>
            </a:r>
            <a:r>
              <a:rPr lang="en-US" sz="4500" b="1" err="1">
                <a:solidFill>
                  <a:schemeClr val="tx1"/>
                </a:solidFill>
              </a:rPr>
              <a:t>aláírt</a:t>
            </a:r>
            <a:r>
              <a:rPr lang="en-US" sz="4500" b="1">
                <a:solidFill>
                  <a:schemeClr val="tx1"/>
                </a:solidFill>
              </a:rPr>
              <a:t> </a:t>
            </a:r>
            <a:r>
              <a:rPr lang="en-US" sz="4500" b="1" err="1">
                <a:solidFill>
                  <a:schemeClr val="tx1"/>
                </a:solidFill>
              </a:rPr>
              <a:t>békediktátumba</a:t>
            </a:r>
            <a:r>
              <a:rPr lang="en-US" sz="4500" b="1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136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EAB3-F191-4E77-AD25-B72D296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5" y="4309883"/>
            <a:ext cx="7664609" cy="2162530"/>
          </a:xfrm>
        </p:spPr>
        <p:txBody>
          <a:bodyPr/>
          <a:lstStyle/>
          <a:p>
            <a:r>
              <a:rPr lang="en-US" b="1" err="1"/>
              <a:t>Apponyi</a:t>
            </a:r>
            <a:r>
              <a:rPr lang="en-US" b="1"/>
              <a:t> Albert </a:t>
            </a:r>
            <a:r>
              <a:rPr lang="en-US" b="1" err="1"/>
              <a:t>és</a:t>
            </a:r>
            <a:r>
              <a:rPr lang="en-US" b="1"/>
              <a:t> </a:t>
            </a:r>
            <a:r>
              <a:rPr lang="en-US" b="1" err="1"/>
              <a:t>Teleki</a:t>
            </a:r>
            <a:r>
              <a:rPr lang="en-US" b="1"/>
              <a:t> </a:t>
            </a:r>
            <a:r>
              <a:rPr lang="en-US" b="1" err="1"/>
              <a:t>Pál</a:t>
            </a:r>
            <a:r>
              <a:rPr lang="en-US" b="1"/>
              <a:t>; </a:t>
            </a:r>
            <a:r>
              <a:rPr lang="en-US" b="1" err="1"/>
              <a:t>ők</a:t>
            </a:r>
            <a:r>
              <a:rPr lang="en-US" b="1"/>
              <a:t> is </a:t>
            </a:r>
            <a:r>
              <a:rPr lang="en-US" b="1" err="1"/>
              <a:t>küzdöttek</a:t>
            </a:r>
            <a:r>
              <a:rPr lang="en-US" b="1"/>
              <a:t> </a:t>
            </a:r>
            <a:r>
              <a:rPr lang="en-US" b="1" err="1"/>
              <a:t>Magyarországért</a:t>
            </a:r>
            <a:r>
              <a:rPr lang="en-US" b="1"/>
              <a:t>!</a:t>
            </a:r>
          </a:p>
        </p:txBody>
      </p:sp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D7458E20-C257-4896-B961-3310A1754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154" y="-67790"/>
            <a:ext cx="5600409" cy="4204993"/>
          </a:xfrm>
          <a:prstGeom prst="rect">
            <a:avLst/>
          </a:prstGeom>
        </p:spPr>
      </p:pic>
      <p:pic>
        <p:nvPicPr>
          <p:cNvPr id="4" name="Picture 4" descr="An old photo of a person&#10;&#10;Description generated with high confidence">
            <a:extLst>
              <a:ext uri="{FF2B5EF4-FFF2-40B4-BE49-F238E27FC236}">
                <a16:creationId xmlns:a16="http://schemas.microsoft.com/office/drawing/2014/main" id="{E56D5CBD-5E8B-47A2-A011-484A34C9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4" y="2823"/>
            <a:ext cx="3145491" cy="4185356"/>
          </a:xfrm>
          <a:prstGeom prst="rect">
            <a:avLst/>
          </a:prstGeom>
        </p:spPr>
      </p:pic>
      <p:pic>
        <p:nvPicPr>
          <p:cNvPr id="5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3C2279F2-9CAF-427C-A7E0-04751A4C9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993" y="3878086"/>
            <a:ext cx="2143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person, building, holding, hand&#10;&#10;Description generated with very high confidence">
            <a:extLst>
              <a:ext uri="{FF2B5EF4-FFF2-40B4-BE49-F238E27FC236}">
                <a16:creationId xmlns:a16="http://schemas.microsoft.com/office/drawing/2014/main" id="{94D52FAA-7225-4730-AA02-95C91DCC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" y="-42755"/>
            <a:ext cx="12197644" cy="6901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485F1-D60B-4A19-8674-778E9532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333" y="1581607"/>
            <a:ext cx="9404723" cy="345688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 </a:t>
            </a:r>
            <a:r>
              <a:rPr lang="en-US" b="1" err="1">
                <a:solidFill>
                  <a:schemeClr val="tx1"/>
                </a:solidFill>
              </a:rPr>
              <a:t>Felvidék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déli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részét</a:t>
            </a:r>
            <a:r>
              <a:rPr lang="en-US" b="1">
                <a:solidFill>
                  <a:schemeClr val="tx1"/>
                </a:solidFill>
              </a:rPr>
              <a:t> 1938 </a:t>
            </a:r>
            <a:r>
              <a:rPr lang="en-US" b="1" err="1">
                <a:solidFill>
                  <a:schemeClr val="tx1"/>
                </a:solidFill>
              </a:rPr>
              <a:t>novemberében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az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első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bécsi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döntés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Magyarországnak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ítélte</a:t>
            </a:r>
            <a:r>
              <a:rPr lang="en-US" b="1">
                <a:solidFill>
                  <a:schemeClr val="tx1"/>
                </a:solidFill>
              </a:rPr>
              <a:t>, </a:t>
            </a:r>
            <a:br>
              <a:rPr lang="en-US" b="1"/>
            </a:br>
            <a:r>
              <a:rPr lang="en-US" b="1" err="1">
                <a:solidFill>
                  <a:schemeClr val="tx1"/>
                </a:solidFill>
              </a:rPr>
              <a:t>Ennyit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visszakaptunk</a:t>
            </a:r>
            <a:r>
              <a:rPr lang="en-US" b="1">
                <a:solidFill>
                  <a:schemeClr val="tx1"/>
                </a:solidFill>
              </a:rPr>
              <a:t>, de </a:t>
            </a:r>
            <a:r>
              <a:rPr lang="en-US" b="1" err="1">
                <a:solidFill>
                  <a:schemeClr val="tx1"/>
                </a:solidFill>
              </a:rPr>
              <a:t>semmi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többet</a:t>
            </a:r>
            <a:r>
              <a:rPr lang="en-US" b="1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5545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3" descr="A close up of some grass&#10;&#10;Description generated with high confidence">
            <a:extLst>
              <a:ext uri="{FF2B5EF4-FFF2-40B4-BE49-F238E27FC236}">
                <a16:creationId xmlns:a16="http://schemas.microsoft.com/office/drawing/2014/main" id="{41B1DC9C-42EF-4D93-BABA-27EF22F86D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80" r="1942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1B7EC-F884-4477-8489-11809B3A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78" y="1520"/>
            <a:ext cx="3875504" cy="44941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1920.június 4. </a:t>
            </a:r>
            <a:br>
              <a:rPr lang="en-US" sz="3300"/>
            </a:br>
            <a:r>
              <a:rPr lang="en-US" sz="3300"/>
              <a:t>100 éve, hogy ez történt, 100 év elteltével is emlékezünk rá!</a:t>
            </a:r>
          </a:p>
        </p:txBody>
      </p:sp>
    </p:spTree>
    <p:extLst>
      <p:ext uri="{BB962C8B-B14F-4D97-AF65-F5344CB8AC3E}">
        <p14:creationId xmlns:p14="http://schemas.microsoft.com/office/powerpoint/2010/main" val="3974589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2AE93DA7CBC4EA45CD7731ADC48D4" ma:contentTypeVersion="11" ma:contentTypeDescription="Create a new document." ma:contentTypeScope="" ma:versionID="4aaf519921ecbb3e4e377784cca6c274">
  <xsd:schema xmlns:xsd="http://www.w3.org/2001/XMLSchema" xmlns:xs="http://www.w3.org/2001/XMLSchema" xmlns:p="http://schemas.microsoft.com/office/2006/metadata/properties" xmlns:ns2="3e262d12-c0f1-4e8a-9b9b-a2f4c3def663" targetNamespace="http://schemas.microsoft.com/office/2006/metadata/properties" ma:root="true" ma:fieldsID="d127c31ebf19cbdb771936e49c4c13a8" ns2:_="">
    <xsd:import namespace="3e262d12-c0f1-4e8a-9b9b-a2f4c3def663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62d12-c0f1-4e8a-9b9b-a2f4c3def66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e262d12-c0f1-4e8a-9b9b-a2f4c3def663">84d170bf-1754-4a65-9e24-602bea7dc4c9</ReferenceId>
  </documentManagement>
</p:properties>
</file>

<file path=customXml/itemProps1.xml><?xml version="1.0" encoding="utf-8"?>
<ds:datastoreItem xmlns:ds="http://schemas.openxmlformats.org/officeDocument/2006/customXml" ds:itemID="{A146D846-3BF9-4A4C-9D5E-3944D48C10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FF80AB-26F6-4B6E-B4C8-AC2DB62A13B5}">
  <ds:schemaRefs>
    <ds:schemaRef ds:uri="3e262d12-c0f1-4e8a-9b9b-a2f4c3def6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A9B3B8-CD6F-4691-9703-3A19F19A20C8}">
  <ds:schemaRefs>
    <ds:schemaRef ds:uri="3e262d12-c0f1-4e8a-9b9b-a2f4c3def66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TRIANON 100.ÉVFORDULÓJA</vt:lpstr>
      <vt:lpstr>PowerPoint Presentation</vt:lpstr>
      <vt:lpstr>Több millió magyar embert szakítottak el a családjától, a határokon túlra, azonban a hitet és a hazaszeretet nem lehetett kioltani senkiből!</vt:lpstr>
      <vt:lpstr>Akik nem hagyták kialudni a lángot.</vt:lpstr>
      <vt:lpstr>PowerPoint Presentation</vt:lpstr>
      <vt:lpstr>Magyarországnak szinte semmiféle beleszólása nem volt a 100 éve, 1920. június 4-én aláírt békediktátumba...</vt:lpstr>
      <vt:lpstr>Apponyi Albert és Teleki Pál; ők is küzdöttek Magyarországért!</vt:lpstr>
      <vt:lpstr>A Felvidék déli részét 1938 novemberében az első bécsi döntés Magyarországnak ítélte,  Ennyit visszakaptunk, de semmi többet...</vt:lpstr>
      <vt:lpstr>1920.június 4.  100 éve, hogy ez történt, 100 év elteltével is emlékezünk rá!</vt:lpstr>
      <vt:lpstr>"Mely a hazáért élt, a hű kebel, Földjét termékenyítve hamvad el; És szelleme a sír körűl marad, Tettekre intvén az utódokat." Eötvös József   </vt:lpstr>
      <vt:lpstr>Köszönöm szépen a figyelmet! :) Lilla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2019-10-17T21:24:50Z</dcterms:created>
  <dcterms:modified xsi:type="dcterms:W3CDTF">2020-05-27T18:09:46Z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0x010100CEB2AE93DA7CBC4EA45CD7731ADC48D4</vt:lpwstr>
  </property>
</Properties>
</file>