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61" r:id="rId5"/>
    <p:sldId id="263" r:id="rId6"/>
    <p:sldId id="267" r:id="rId7"/>
    <p:sldId id="266" r:id="rId8"/>
    <p:sldId id="272" r:id="rId9"/>
    <p:sldId id="269" r:id="rId10"/>
    <p:sldId id="268" r:id="rId11"/>
    <p:sldId id="264" r:id="rId12"/>
    <p:sldId id="265" r:id="rId13"/>
    <p:sldId id="270" r:id="rId14"/>
    <p:sldId id="271" r:id="rId15"/>
    <p:sldId id="258" r:id="rId16"/>
    <p:sldId id="259" r:id="rId17"/>
    <p:sldId id="262" r:id="rId18"/>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C027A1-C753-48DD-914A-F62F4049AE24}" v="2" dt="2020-06-03T16:24:22.7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218" y="72"/>
      </p:cViewPr>
      <p:guideLst>
        <p:guide orient="horz" pos="2160"/>
        <p:guide pos="2880"/>
      </p:guideLst>
    </p:cSldViewPr>
  </p:slideViewPr>
  <p:notesTextViewPr>
    <p:cViewPr>
      <p:scale>
        <a:sx n="1" d="1"/>
        <a:sy n="1" d="1"/>
      </p:scale>
      <p:origin x="0" y="0"/>
    </p:cViewPr>
  </p:notesTextViewPr>
  <p:sorterViewPr>
    <p:cViewPr>
      <p:scale>
        <a:sx n="100" d="100"/>
        <a:sy n="100" d="100"/>
      </p:scale>
      <p:origin x="0" y="3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dolna Soproniné Iván" userId="117d6aec00fe7af1" providerId="LiveId" clId="{B7C027A1-C753-48DD-914A-F62F4049AE24}"/>
    <pc:docChg chg="modSld">
      <pc:chgData name="Magdolna Soproniné Iván" userId="117d6aec00fe7af1" providerId="LiveId" clId="{B7C027A1-C753-48DD-914A-F62F4049AE24}" dt="2020-06-03T16:24:49.613" v="59" actId="1076"/>
      <pc:docMkLst>
        <pc:docMk/>
      </pc:docMkLst>
      <pc:sldChg chg="addSp modSp mod">
        <pc:chgData name="Magdolna Soproniné Iván" userId="117d6aec00fe7af1" providerId="LiveId" clId="{B7C027A1-C753-48DD-914A-F62F4049AE24}" dt="2020-06-03T16:24:49.613" v="59" actId="1076"/>
        <pc:sldMkLst>
          <pc:docMk/>
          <pc:sldMk cId="3581296863" sldId="261"/>
        </pc:sldMkLst>
        <pc:spChg chg="add mod">
          <ac:chgData name="Magdolna Soproniné Iván" userId="117d6aec00fe7af1" providerId="LiveId" clId="{B7C027A1-C753-48DD-914A-F62F4049AE24}" dt="2020-06-03T16:24:49.613" v="59" actId="1076"/>
          <ac:spMkLst>
            <pc:docMk/>
            <pc:sldMk cId="3581296863" sldId="261"/>
            <ac:spMk id="5" creationId="{9DD8C148-A1B7-4199-B7AC-31D5E8D9201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E8351F-A8D8-488F-9C13-11E79F69D4DB}" type="datetimeFigureOut">
              <a:rPr lang="hu-HU" smtClean="0"/>
              <a:t>2020. 06. 03.</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68017E-AEB1-472E-AA18-8C3BEA311422}" type="slidenum">
              <a:rPr lang="hu-HU" smtClean="0"/>
              <a:t>‹#›</a:t>
            </a:fld>
            <a:endParaRPr lang="hu-HU"/>
          </a:p>
        </p:txBody>
      </p:sp>
    </p:spTree>
    <p:extLst>
      <p:ext uri="{BB962C8B-B14F-4D97-AF65-F5344CB8AC3E}">
        <p14:creationId xmlns:p14="http://schemas.microsoft.com/office/powerpoint/2010/main" val="2242702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hu-HU" sz="1200" dirty="0">
              <a:solidFill>
                <a:srgbClr val="FF0000"/>
              </a:solidFill>
              <a:latin typeface="Algerian" pitchFamily="82" charset="0"/>
            </a:endParaRPr>
          </a:p>
        </p:txBody>
      </p:sp>
      <p:sp>
        <p:nvSpPr>
          <p:cNvPr id="4" name="Dia számának helye 3"/>
          <p:cNvSpPr>
            <a:spLocks noGrp="1"/>
          </p:cNvSpPr>
          <p:nvPr>
            <p:ph type="sldNum" sz="quarter" idx="10"/>
          </p:nvPr>
        </p:nvSpPr>
        <p:spPr/>
        <p:txBody>
          <a:bodyPr/>
          <a:lstStyle/>
          <a:p>
            <a:fld id="{2768017E-AEB1-472E-AA18-8C3BEA311422}" type="slidenum">
              <a:rPr lang="hu-HU" smtClean="0"/>
              <a:t>1</a:t>
            </a:fld>
            <a:endParaRPr lang="hu-HU"/>
          </a:p>
        </p:txBody>
      </p:sp>
    </p:spTree>
    <p:extLst>
      <p:ext uri="{BB962C8B-B14F-4D97-AF65-F5344CB8AC3E}">
        <p14:creationId xmlns:p14="http://schemas.microsoft.com/office/powerpoint/2010/main" val="1043476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Alcím mintájának szerkesztése</a:t>
            </a:r>
          </a:p>
        </p:txBody>
      </p:sp>
      <p:sp>
        <p:nvSpPr>
          <p:cNvPr id="4" name="Dátum helye 3"/>
          <p:cNvSpPr>
            <a:spLocks noGrp="1"/>
          </p:cNvSpPr>
          <p:nvPr>
            <p:ph type="dt" sz="half" idx="10"/>
          </p:nvPr>
        </p:nvSpPr>
        <p:spPr/>
        <p:txBody>
          <a:bodyPr/>
          <a:lstStyle/>
          <a:p>
            <a:fld id="{8B8F8047-A557-4609-9522-F1AD93A374A9}" type="datetimeFigureOut">
              <a:rPr lang="hu-HU" smtClean="0"/>
              <a:t>2020. 06. 03.</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6A65A519-A93E-4E3E-B07F-A3C05E2DFF16}" type="slidenum">
              <a:rPr lang="hu-HU" smtClean="0"/>
              <a:t>‹#›</a:t>
            </a:fld>
            <a:endParaRPr lang="hu-HU"/>
          </a:p>
        </p:txBody>
      </p:sp>
    </p:spTree>
    <p:extLst>
      <p:ext uri="{BB962C8B-B14F-4D97-AF65-F5344CB8AC3E}">
        <p14:creationId xmlns:p14="http://schemas.microsoft.com/office/powerpoint/2010/main" val="416227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8B8F8047-A557-4609-9522-F1AD93A374A9}" type="datetimeFigureOut">
              <a:rPr lang="hu-HU" smtClean="0"/>
              <a:t>2020. 06. 03.</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6A65A519-A93E-4E3E-B07F-A3C05E2DFF16}" type="slidenum">
              <a:rPr lang="hu-HU" smtClean="0"/>
              <a:t>‹#›</a:t>
            </a:fld>
            <a:endParaRPr lang="hu-HU"/>
          </a:p>
        </p:txBody>
      </p:sp>
    </p:spTree>
    <p:extLst>
      <p:ext uri="{BB962C8B-B14F-4D97-AF65-F5344CB8AC3E}">
        <p14:creationId xmlns:p14="http://schemas.microsoft.com/office/powerpoint/2010/main" val="3944190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8B8F8047-A557-4609-9522-F1AD93A374A9}" type="datetimeFigureOut">
              <a:rPr lang="hu-HU" smtClean="0"/>
              <a:t>2020. 06. 03.</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6A65A519-A93E-4E3E-B07F-A3C05E2DFF16}" type="slidenum">
              <a:rPr lang="hu-HU" smtClean="0"/>
              <a:t>‹#›</a:t>
            </a:fld>
            <a:endParaRPr lang="hu-HU"/>
          </a:p>
        </p:txBody>
      </p:sp>
    </p:spTree>
    <p:extLst>
      <p:ext uri="{BB962C8B-B14F-4D97-AF65-F5344CB8AC3E}">
        <p14:creationId xmlns:p14="http://schemas.microsoft.com/office/powerpoint/2010/main" val="1133806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8B8F8047-A557-4609-9522-F1AD93A374A9}" type="datetimeFigureOut">
              <a:rPr lang="hu-HU" smtClean="0"/>
              <a:t>2020. 06. 03.</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6A65A519-A93E-4E3E-B07F-A3C05E2DFF16}" type="slidenum">
              <a:rPr lang="hu-HU" smtClean="0"/>
              <a:t>‹#›</a:t>
            </a:fld>
            <a:endParaRPr lang="hu-HU"/>
          </a:p>
        </p:txBody>
      </p:sp>
    </p:spTree>
    <p:extLst>
      <p:ext uri="{BB962C8B-B14F-4D97-AF65-F5344CB8AC3E}">
        <p14:creationId xmlns:p14="http://schemas.microsoft.com/office/powerpoint/2010/main" val="3047399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8B8F8047-A557-4609-9522-F1AD93A374A9}" type="datetimeFigureOut">
              <a:rPr lang="hu-HU" smtClean="0"/>
              <a:t>2020. 06. 03.</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6A65A519-A93E-4E3E-B07F-A3C05E2DFF16}" type="slidenum">
              <a:rPr lang="hu-HU" smtClean="0"/>
              <a:t>‹#›</a:t>
            </a:fld>
            <a:endParaRPr lang="hu-HU"/>
          </a:p>
        </p:txBody>
      </p:sp>
    </p:spTree>
    <p:extLst>
      <p:ext uri="{BB962C8B-B14F-4D97-AF65-F5344CB8AC3E}">
        <p14:creationId xmlns:p14="http://schemas.microsoft.com/office/powerpoint/2010/main" val="826137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8B8F8047-A557-4609-9522-F1AD93A374A9}" type="datetimeFigureOut">
              <a:rPr lang="hu-HU" smtClean="0"/>
              <a:t>2020. 06. 03.</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6A65A519-A93E-4E3E-B07F-A3C05E2DFF16}" type="slidenum">
              <a:rPr lang="hu-HU" smtClean="0"/>
              <a:t>‹#›</a:t>
            </a:fld>
            <a:endParaRPr lang="hu-HU"/>
          </a:p>
        </p:txBody>
      </p:sp>
    </p:spTree>
    <p:extLst>
      <p:ext uri="{BB962C8B-B14F-4D97-AF65-F5344CB8AC3E}">
        <p14:creationId xmlns:p14="http://schemas.microsoft.com/office/powerpoint/2010/main" val="1267594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8B8F8047-A557-4609-9522-F1AD93A374A9}" type="datetimeFigureOut">
              <a:rPr lang="hu-HU" smtClean="0"/>
              <a:t>2020. 06. 03.</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6A65A519-A93E-4E3E-B07F-A3C05E2DFF16}" type="slidenum">
              <a:rPr lang="hu-HU" smtClean="0"/>
              <a:t>‹#›</a:t>
            </a:fld>
            <a:endParaRPr lang="hu-HU"/>
          </a:p>
        </p:txBody>
      </p:sp>
    </p:spTree>
    <p:extLst>
      <p:ext uri="{BB962C8B-B14F-4D97-AF65-F5344CB8AC3E}">
        <p14:creationId xmlns:p14="http://schemas.microsoft.com/office/powerpoint/2010/main" val="2106450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8B8F8047-A557-4609-9522-F1AD93A374A9}" type="datetimeFigureOut">
              <a:rPr lang="hu-HU" smtClean="0"/>
              <a:t>2020. 06. 03.</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6A65A519-A93E-4E3E-B07F-A3C05E2DFF16}" type="slidenum">
              <a:rPr lang="hu-HU" smtClean="0"/>
              <a:t>‹#›</a:t>
            </a:fld>
            <a:endParaRPr lang="hu-HU"/>
          </a:p>
        </p:txBody>
      </p:sp>
    </p:spTree>
    <p:extLst>
      <p:ext uri="{BB962C8B-B14F-4D97-AF65-F5344CB8AC3E}">
        <p14:creationId xmlns:p14="http://schemas.microsoft.com/office/powerpoint/2010/main" val="242729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8B8F8047-A557-4609-9522-F1AD93A374A9}" type="datetimeFigureOut">
              <a:rPr lang="hu-HU" smtClean="0"/>
              <a:t>2020. 06. 03.</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6A65A519-A93E-4E3E-B07F-A3C05E2DFF16}" type="slidenum">
              <a:rPr lang="hu-HU" smtClean="0"/>
              <a:t>‹#›</a:t>
            </a:fld>
            <a:endParaRPr lang="hu-HU"/>
          </a:p>
        </p:txBody>
      </p:sp>
    </p:spTree>
    <p:extLst>
      <p:ext uri="{BB962C8B-B14F-4D97-AF65-F5344CB8AC3E}">
        <p14:creationId xmlns:p14="http://schemas.microsoft.com/office/powerpoint/2010/main" val="416290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8B8F8047-A557-4609-9522-F1AD93A374A9}" type="datetimeFigureOut">
              <a:rPr lang="hu-HU" smtClean="0"/>
              <a:t>2020. 06. 03.</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6A65A519-A93E-4E3E-B07F-A3C05E2DFF16}" type="slidenum">
              <a:rPr lang="hu-HU" smtClean="0"/>
              <a:t>‹#›</a:t>
            </a:fld>
            <a:endParaRPr lang="hu-HU"/>
          </a:p>
        </p:txBody>
      </p:sp>
    </p:spTree>
    <p:extLst>
      <p:ext uri="{BB962C8B-B14F-4D97-AF65-F5344CB8AC3E}">
        <p14:creationId xmlns:p14="http://schemas.microsoft.com/office/powerpoint/2010/main" val="2007089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8B8F8047-A557-4609-9522-F1AD93A374A9}" type="datetimeFigureOut">
              <a:rPr lang="hu-HU" smtClean="0"/>
              <a:t>2020. 06. 03.</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6A65A519-A93E-4E3E-B07F-A3C05E2DFF16}" type="slidenum">
              <a:rPr lang="hu-HU" smtClean="0"/>
              <a:t>‹#›</a:t>
            </a:fld>
            <a:endParaRPr lang="hu-HU"/>
          </a:p>
        </p:txBody>
      </p:sp>
    </p:spTree>
    <p:extLst>
      <p:ext uri="{BB962C8B-B14F-4D97-AF65-F5344CB8AC3E}">
        <p14:creationId xmlns:p14="http://schemas.microsoft.com/office/powerpoint/2010/main" val="1011231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8F8047-A557-4609-9522-F1AD93A374A9}" type="datetimeFigureOut">
              <a:rPr lang="hu-HU" smtClean="0"/>
              <a:t>2020. 06. 03.</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65A519-A93E-4E3E-B07F-A3C05E2DFF16}" type="slidenum">
              <a:rPr lang="hu-HU" smtClean="0"/>
              <a:t>‹#›</a:t>
            </a:fld>
            <a:endParaRPr lang="hu-HU"/>
          </a:p>
        </p:txBody>
      </p:sp>
    </p:spTree>
    <p:extLst>
      <p:ext uri="{BB962C8B-B14F-4D97-AF65-F5344CB8AC3E}">
        <p14:creationId xmlns:p14="http://schemas.microsoft.com/office/powerpoint/2010/main" val="2567367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notesSlide" Target="../notesSlides/notesSlide1.xml"/><Relationship Id="rId7" Type="http://schemas.openxmlformats.org/officeDocument/2006/relationships/image" Target="../media/image4.emf"/><Relationship Id="rId12"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png"/><Relationship Id="rId11" Type="http://schemas.openxmlformats.org/officeDocument/2006/relationships/image" Target="../media/image7.png"/><Relationship Id="rId5" Type="http://schemas.microsoft.com/office/2007/relationships/hdphoto" Target="../media/hdphoto1.wdp"/><Relationship Id="rId10" Type="http://schemas.openxmlformats.org/officeDocument/2006/relationships/image" Target="../media/image6.emf"/><Relationship Id="rId4" Type="http://schemas.openxmlformats.org/officeDocument/2006/relationships/image" Target="../media/image2.png"/><Relationship Id="rId9"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hyperlink" Target="https://www.origo.hu/tudomany/20191124-clemenceau-neve-orokre-osszeforrt-a-sulyos-trianoni-orszagcsonkitassal.html" TargetMode="External"/><Relationship Id="rId7" Type="http://schemas.openxmlformats.org/officeDocument/2006/relationships/hyperlink" Target="http://www.rubicon.hu/magyar/oldalak/apponyi_albert_parizsi_beszede_forraskozles/" TargetMode="External"/><Relationship Id="rId2" Type="http://schemas.openxmlformats.org/officeDocument/2006/relationships/hyperlink" Target="https://delhir.info/2019/06/04/kepek-trianon-tema-regi-kepeslapokon/" TargetMode="External"/><Relationship Id="rId1" Type="http://schemas.openxmlformats.org/officeDocument/2006/relationships/slideLayout" Target="../slideLayouts/slideLayout1.xml"/><Relationship Id="rId6" Type="http://schemas.openxmlformats.org/officeDocument/2006/relationships/hyperlink" Target="http://www.szentkeresztplebania.hu/Juhasz_Gyula_Trianon.html" TargetMode="External"/><Relationship Id="rId5" Type="http://schemas.openxmlformats.org/officeDocument/2006/relationships/hyperlink" Target="https://zanza.tv/tortenelem/magyarorszag-ket-vilaghaboru-kozott/trianon" TargetMode="External"/><Relationship Id="rId4" Type="http://schemas.openxmlformats.org/officeDocument/2006/relationships/hyperlink" Target="https://mult-kor.hu/20140604_"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875" b="94792" l="2311" r="97433"/>
                    </a14:imgEffect>
                  </a14:imgLayer>
                </a14:imgProps>
              </a:ext>
              <a:ext uri="{28A0092B-C50C-407E-A947-70E740481C1C}">
                <a14:useLocalDpi xmlns:a14="http://schemas.microsoft.com/office/drawing/2010/main" val="0"/>
              </a:ext>
            </a:extLst>
          </a:blip>
          <a:srcRect/>
          <a:stretch>
            <a:fillRect/>
          </a:stretch>
        </p:blipFill>
        <p:spPr bwMode="auto">
          <a:xfrm>
            <a:off x="179512" y="3877539"/>
            <a:ext cx="4749800" cy="292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8158" y="2872231"/>
            <a:ext cx="4645025" cy="391318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r="8488" b="6977"/>
          <a:stretch/>
        </p:blipFill>
        <p:spPr bwMode="auto">
          <a:xfrm>
            <a:off x="1115616" y="2122027"/>
            <a:ext cx="1112976" cy="1387016"/>
          </a:xfrm>
          <a:prstGeom prst="rect">
            <a:avLst/>
          </a:prstGeom>
          <a:blipFill>
            <a:blip r:embed="rId8"/>
            <a:tile tx="0" ty="0" sx="100000" sy="100000" flip="none" algn="tl"/>
          </a:blipFill>
          <a:ln w="9525">
            <a:solidFill>
              <a:schemeClr val="bg1"/>
            </a:solidFill>
            <a:miter lim="800000"/>
            <a:headEnd/>
            <a:tailEnd/>
          </a:ln>
          <a:effectLst/>
        </p:spPr>
      </p:pic>
      <p:pic>
        <p:nvPicPr>
          <p:cNvPr id="6149" name="Picture 5"/>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520" t="2973"/>
          <a:stretch/>
        </p:blipFill>
        <p:spPr bwMode="auto">
          <a:xfrm>
            <a:off x="2106241" y="2216508"/>
            <a:ext cx="4454970" cy="258507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10">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666" t="6056" r="5740" b="6214"/>
          <a:stretch/>
        </p:blipFill>
        <p:spPr bwMode="auto">
          <a:xfrm>
            <a:off x="6228184" y="1555276"/>
            <a:ext cx="1704975" cy="12763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ím 1"/>
          <p:cNvSpPr>
            <a:spLocks noGrp="1"/>
          </p:cNvSpPr>
          <p:nvPr>
            <p:ph type="ctrTitle"/>
          </p:nvPr>
        </p:nvSpPr>
        <p:spPr>
          <a:xfrm>
            <a:off x="827584" y="2340891"/>
            <a:ext cx="7772400" cy="1470025"/>
          </a:xfrm>
        </p:spPr>
        <p:txBody>
          <a:bodyPr>
            <a:normAutofit/>
          </a:bodyPr>
          <a:lstStyle/>
          <a:p>
            <a:r>
              <a:rPr lang="hu-HU" sz="7000" dirty="0">
                <a:latin typeface="Algerian" pitchFamily="82" charset="0"/>
              </a:rPr>
              <a:t>Trianon 100 éve</a:t>
            </a:r>
            <a:endParaRPr lang="hu-HU" sz="7000" dirty="0"/>
          </a:p>
        </p:txBody>
      </p:sp>
      <p:pic>
        <p:nvPicPr>
          <p:cNvPr id="6156" name="Picture 1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370" b="97945" l="808" r="98384"/>
                    </a14:imgEffect>
                  </a14:imgLayer>
                </a14:imgProps>
              </a:ext>
              <a:ext uri="{28A0092B-C50C-407E-A947-70E740481C1C}">
                <a14:useLocalDpi xmlns:a14="http://schemas.microsoft.com/office/drawing/2010/main" val="0"/>
              </a:ext>
            </a:extLst>
          </a:blip>
          <a:srcRect/>
          <a:stretch>
            <a:fillRect/>
          </a:stretch>
        </p:blipFill>
        <p:spPr bwMode="auto">
          <a:xfrm>
            <a:off x="2207694" y="552632"/>
            <a:ext cx="4252063" cy="20052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églalap 3"/>
          <p:cNvSpPr/>
          <p:nvPr/>
        </p:nvSpPr>
        <p:spPr>
          <a:xfrm>
            <a:off x="2051720" y="3509044"/>
            <a:ext cx="5168267" cy="846386"/>
          </a:xfrm>
          <a:prstGeom prst="rect">
            <a:avLst/>
          </a:prstGeom>
        </p:spPr>
        <p:txBody>
          <a:bodyPr wrap="square">
            <a:spAutoFit/>
          </a:bodyPr>
          <a:lstStyle/>
          <a:p>
            <a:r>
              <a:rPr lang="hu-HU" sz="4900" dirty="0">
                <a:solidFill>
                  <a:srgbClr val="FF0000"/>
                </a:solidFill>
                <a:latin typeface="Algerian" pitchFamily="82" charset="0"/>
              </a:rPr>
              <a:t>1920.június.4</a:t>
            </a:r>
          </a:p>
        </p:txBody>
      </p:sp>
      <p:sp>
        <p:nvSpPr>
          <p:cNvPr id="3" name="Szövegdoboz 2"/>
          <p:cNvSpPr txBox="1"/>
          <p:nvPr/>
        </p:nvSpPr>
        <p:spPr>
          <a:xfrm>
            <a:off x="5825430" y="5996226"/>
            <a:ext cx="3347864" cy="861774"/>
          </a:xfrm>
          <a:prstGeom prst="rect">
            <a:avLst/>
          </a:prstGeom>
          <a:noFill/>
        </p:spPr>
        <p:txBody>
          <a:bodyPr wrap="square" rtlCol="0">
            <a:spAutoFit/>
          </a:bodyPr>
          <a:lstStyle/>
          <a:p>
            <a:r>
              <a:rPr lang="hu-HU" sz="2500" dirty="0"/>
              <a:t>A bemutatóhoz időzítőt állítottam be!</a:t>
            </a:r>
          </a:p>
        </p:txBody>
      </p:sp>
      <p:sp>
        <p:nvSpPr>
          <p:cNvPr id="5" name="Szövegdoboz 4">
            <a:extLst>
              <a:ext uri="{FF2B5EF4-FFF2-40B4-BE49-F238E27FC236}">
                <a16:creationId xmlns:a16="http://schemas.microsoft.com/office/drawing/2014/main" id="{9DD8C148-A1B7-4199-B7AC-31D5E8D9201D}"/>
              </a:ext>
            </a:extLst>
          </p:cNvPr>
          <p:cNvSpPr txBox="1"/>
          <p:nvPr/>
        </p:nvSpPr>
        <p:spPr>
          <a:xfrm>
            <a:off x="152694" y="252546"/>
            <a:ext cx="4454970" cy="646331"/>
          </a:xfrm>
          <a:prstGeom prst="rect">
            <a:avLst/>
          </a:prstGeom>
          <a:noFill/>
        </p:spPr>
        <p:txBody>
          <a:bodyPr wrap="square" rtlCol="0">
            <a:spAutoFit/>
          </a:bodyPr>
          <a:lstStyle/>
          <a:p>
            <a:r>
              <a:rPr lang="hu-HU" dirty="0"/>
              <a:t>Készítette: </a:t>
            </a:r>
            <a:r>
              <a:rPr lang="hu-HU" dirty="0" err="1"/>
              <a:t>Jahoda</a:t>
            </a:r>
            <a:r>
              <a:rPr lang="hu-HU" dirty="0"/>
              <a:t> Anita 7.c osztályos tanuló</a:t>
            </a:r>
          </a:p>
          <a:p>
            <a:r>
              <a:rPr lang="hu-HU" dirty="0"/>
              <a:t>     </a:t>
            </a:r>
          </a:p>
        </p:txBody>
      </p:sp>
    </p:spTree>
    <p:custDataLst>
      <p:tags r:id="rId1"/>
    </p:custDataLst>
    <p:extLst>
      <p:ext uri="{BB962C8B-B14F-4D97-AF65-F5344CB8AC3E}">
        <p14:creationId xmlns:p14="http://schemas.microsoft.com/office/powerpoint/2010/main" val="3581296863"/>
      </p:ext>
    </p:extLst>
  </p:cSld>
  <p:clrMapOvr>
    <a:masterClrMapping/>
  </p:clrMapOvr>
  <mc:AlternateContent xmlns:mc="http://schemas.openxmlformats.org/markup-compatibility/2006" xmlns:p14="http://schemas.microsoft.com/office/powerpoint/2010/main">
    <mc:Choice Requires="p14">
      <p:transition spd="slow" p14:dur="2000" advTm="15282"/>
    </mc:Choice>
    <mc:Fallback xmlns="">
      <p:transition spd="slow" advTm="152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nodeType="clickEffect">
                                  <p:stCondLst>
                                    <p:cond delay="0"/>
                                  </p:stCondLst>
                                  <p:childTnLst>
                                    <p:animEffect transition="out" filter="fade">
                                      <p:cBhvr>
                                        <p:cTn id="6" dur="3000"/>
                                        <p:tgtEl>
                                          <p:spTgt spid="6156"/>
                                        </p:tgtEl>
                                      </p:cBhvr>
                                    </p:animEffect>
                                    <p:anim calcmode="lin" valueType="num">
                                      <p:cBhvr>
                                        <p:cTn id="7" dur="3000"/>
                                        <p:tgtEl>
                                          <p:spTgt spid="6156"/>
                                        </p:tgtEl>
                                        <p:attrNameLst>
                                          <p:attrName>ppt_x</p:attrName>
                                        </p:attrNameLst>
                                      </p:cBhvr>
                                      <p:tavLst>
                                        <p:tav tm="0">
                                          <p:val>
                                            <p:strVal val="ppt_x"/>
                                          </p:val>
                                        </p:tav>
                                        <p:tav tm="100000">
                                          <p:val>
                                            <p:strVal val="ppt_x"/>
                                          </p:val>
                                        </p:tav>
                                      </p:tavLst>
                                    </p:anim>
                                    <p:anim calcmode="lin" valueType="num">
                                      <p:cBhvr>
                                        <p:cTn id="8" dur="3000"/>
                                        <p:tgtEl>
                                          <p:spTgt spid="6156"/>
                                        </p:tgtEl>
                                        <p:attrNameLst>
                                          <p:attrName>ppt_y</p:attrName>
                                        </p:attrNameLst>
                                      </p:cBhvr>
                                      <p:tavLst>
                                        <p:tav tm="0">
                                          <p:val>
                                            <p:strVal val="ppt_y"/>
                                          </p:val>
                                        </p:tav>
                                        <p:tav tm="100000">
                                          <p:val>
                                            <p:strVal val="ppt_y-.1"/>
                                          </p:val>
                                        </p:tav>
                                      </p:tavLst>
                                    </p:anim>
                                    <p:set>
                                      <p:cBhvr>
                                        <p:cTn id="9" dur="1" fill="hold">
                                          <p:stCondLst>
                                            <p:cond delay="2999"/>
                                          </p:stCondLst>
                                        </p:cTn>
                                        <p:tgtEl>
                                          <p:spTgt spid="6156"/>
                                        </p:tgtEl>
                                        <p:attrNameLst>
                                          <p:attrName>style.visibility</p:attrName>
                                        </p:attrNameLst>
                                      </p:cBhvr>
                                      <p:to>
                                        <p:strVal val="hidden"/>
                                      </p:to>
                                    </p:set>
                                  </p:childTnLst>
                                </p:cTn>
                              </p:par>
                            </p:childTnLst>
                          </p:cTn>
                        </p:par>
                        <p:par>
                          <p:cTn id="10" fill="hold">
                            <p:stCondLst>
                              <p:cond delay="3000"/>
                            </p:stCondLst>
                            <p:childTnLst>
                              <p:par>
                                <p:cTn id="11" presetID="47" presetClass="exit" presetSubtype="0" fill="hold" nodeType="afterEffect">
                                  <p:stCondLst>
                                    <p:cond delay="0"/>
                                  </p:stCondLst>
                                  <p:childTnLst>
                                    <p:animEffect transition="out" filter="fade">
                                      <p:cBhvr>
                                        <p:cTn id="12" dur="2000"/>
                                        <p:tgtEl>
                                          <p:spTgt spid="6151"/>
                                        </p:tgtEl>
                                      </p:cBhvr>
                                    </p:animEffect>
                                    <p:anim calcmode="lin" valueType="num">
                                      <p:cBhvr>
                                        <p:cTn id="13" dur="2000"/>
                                        <p:tgtEl>
                                          <p:spTgt spid="6151"/>
                                        </p:tgtEl>
                                        <p:attrNameLst>
                                          <p:attrName>ppt_x</p:attrName>
                                        </p:attrNameLst>
                                      </p:cBhvr>
                                      <p:tavLst>
                                        <p:tav tm="0">
                                          <p:val>
                                            <p:strVal val="ppt_x"/>
                                          </p:val>
                                        </p:tav>
                                        <p:tav tm="100000">
                                          <p:val>
                                            <p:strVal val="ppt_x"/>
                                          </p:val>
                                        </p:tav>
                                      </p:tavLst>
                                    </p:anim>
                                    <p:anim calcmode="lin" valueType="num">
                                      <p:cBhvr>
                                        <p:cTn id="14" dur="2000"/>
                                        <p:tgtEl>
                                          <p:spTgt spid="6151"/>
                                        </p:tgtEl>
                                        <p:attrNameLst>
                                          <p:attrName>ppt_y</p:attrName>
                                        </p:attrNameLst>
                                      </p:cBhvr>
                                      <p:tavLst>
                                        <p:tav tm="0">
                                          <p:val>
                                            <p:strVal val="ppt_y"/>
                                          </p:val>
                                        </p:tav>
                                        <p:tav tm="100000">
                                          <p:val>
                                            <p:strVal val="ppt_y-.1"/>
                                          </p:val>
                                        </p:tav>
                                      </p:tavLst>
                                    </p:anim>
                                    <p:set>
                                      <p:cBhvr>
                                        <p:cTn id="15" dur="1" fill="hold">
                                          <p:stCondLst>
                                            <p:cond delay="1999"/>
                                          </p:stCondLst>
                                        </p:cTn>
                                        <p:tgtEl>
                                          <p:spTgt spid="6151"/>
                                        </p:tgtEl>
                                        <p:attrNameLst>
                                          <p:attrName>style.visibility</p:attrName>
                                        </p:attrNameLst>
                                      </p:cBhvr>
                                      <p:to>
                                        <p:strVal val="hidden"/>
                                      </p:to>
                                    </p:set>
                                  </p:childTnLst>
                                </p:cTn>
                              </p:par>
                            </p:childTnLst>
                          </p:cTn>
                        </p:par>
                        <p:par>
                          <p:cTn id="16" fill="hold">
                            <p:stCondLst>
                              <p:cond delay="5000"/>
                            </p:stCondLst>
                            <p:childTnLst>
                              <p:par>
                                <p:cTn id="17" presetID="42" presetClass="exit" presetSubtype="0" fill="hold" nodeType="afterEffect">
                                  <p:stCondLst>
                                    <p:cond delay="0"/>
                                  </p:stCondLst>
                                  <p:childTnLst>
                                    <p:animEffect transition="out" filter="fade">
                                      <p:cBhvr>
                                        <p:cTn id="18" dur="2000"/>
                                        <p:tgtEl>
                                          <p:spTgt spid="6147"/>
                                        </p:tgtEl>
                                      </p:cBhvr>
                                    </p:animEffect>
                                    <p:anim calcmode="lin" valueType="num">
                                      <p:cBhvr>
                                        <p:cTn id="19" dur="2000"/>
                                        <p:tgtEl>
                                          <p:spTgt spid="6147"/>
                                        </p:tgtEl>
                                        <p:attrNameLst>
                                          <p:attrName>ppt_x</p:attrName>
                                        </p:attrNameLst>
                                      </p:cBhvr>
                                      <p:tavLst>
                                        <p:tav tm="0">
                                          <p:val>
                                            <p:strVal val="ppt_x"/>
                                          </p:val>
                                        </p:tav>
                                        <p:tav tm="100000">
                                          <p:val>
                                            <p:strVal val="ppt_x"/>
                                          </p:val>
                                        </p:tav>
                                      </p:tavLst>
                                    </p:anim>
                                    <p:anim calcmode="lin" valueType="num">
                                      <p:cBhvr>
                                        <p:cTn id="20" dur="2000"/>
                                        <p:tgtEl>
                                          <p:spTgt spid="6147"/>
                                        </p:tgtEl>
                                        <p:attrNameLst>
                                          <p:attrName>ppt_y</p:attrName>
                                        </p:attrNameLst>
                                      </p:cBhvr>
                                      <p:tavLst>
                                        <p:tav tm="0">
                                          <p:val>
                                            <p:strVal val="ppt_y"/>
                                          </p:val>
                                        </p:tav>
                                        <p:tav tm="100000">
                                          <p:val>
                                            <p:strVal val="ppt_y+.1"/>
                                          </p:val>
                                        </p:tav>
                                      </p:tavLst>
                                    </p:anim>
                                    <p:set>
                                      <p:cBhvr>
                                        <p:cTn id="21" dur="1" fill="hold">
                                          <p:stCondLst>
                                            <p:cond delay="1999"/>
                                          </p:stCondLst>
                                        </p:cTn>
                                        <p:tgtEl>
                                          <p:spTgt spid="6147"/>
                                        </p:tgtEl>
                                        <p:attrNameLst>
                                          <p:attrName>style.visibility</p:attrName>
                                        </p:attrNameLst>
                                      </p:cBhvr>
                                      <p:to>
                                        <p:strVal val="hidden"/>
                                      </p:to>
                                    </p:set>
                                  </p:childTnLst>
                                </p:cTn>
                              </p:par>
                            </p:childTnLst>
                          </p:cTn>
                        </p:par>
                        <p:par>
                          <p:cTn id="22" fill="hold">
                            <p:stCondLst>
                              <p:cond delay="7000"/>
                            </p:stCondLst>
                            <p:childTnLst>
                              <p:par>
                                <p:cTn id="23" presetID="42" presetClass="exit" presetSubtype="0" fill="hold" nodeType="afterEffect">
                                  <p:stCondLst>
                                    <p:cond delay="0"/>
                                  </p:stCondLst>
                                  <p:childTnLst>
                                    <p:animEffect transition="out" filter="fade">
                                      <p:cBhvr>
                                        <p:cTn id="24" dur="2000"/>
                                        <p:tgtEl>
                                          <p:spTgt spid="6146"/>
                                        </p:tgtEl>
                                      </p:cBhvr>
                                    </p:animEffect>
                                    <p:anim calcmode="lin" valueType="num">
                                      <p:cBhvr>
                                        <p:cTn id="25" dur="2000"/>
                                        <p:tgtEl>
                                          <p:spTgt spid="6146"/>
                                        </p:tgtEl>
                                        <p:attrNameLst>
                                          <p:attrName>ppt_x</p:attrName>
                                        </p:attrNameLst>
                                      </p:cBhvr>
                                      <p:tavLst>
                                        <p:tav tm="0">
                                          <p:val>
                                            <p:strVal val="ppt_x"/>
                                          </p:val>
                                        </p:tav>
                                        <p:tav tm="100000">
                                          <p:val>
                                            <p:strVal val="ppt_x"/>
                                          </p:val>
                                        </p:tav>
                                      </p:tavLst>
                                    </p:anim>
                                    <p:anim calcmode="lin" valueType="num">
                                      <p:cBhvr>
                                        <p:cTn id="26" dur="2000"/>
                                        <p:tgtEl>
                                          <p:spTgt spid="6146"/>
                                        </p:tgtEl>
                                        <p:attrNameLst>
                                          <p:attrName>ppt_y</p:attrName>
                                        </p:attrNameLst>
                                      </p:cBhvr>
                                      <p:tavLst>
                                        <p:tav tm="0">
                                          <p:val>
                                            <p:strVal val="ppt_y"/>
                                          </p:val>
                                        </p:tav>
                                        <p:tav tm="100000">
                                          <p:val>
                                            <p:strVal val="ppt_y+.1"/>
                                          </p:val>
                                        </p:tav>
                                      </p:tavLst>
                                    </p:anim>
                                    <p:set>
                                      <p:cBhvr>
                                        <p:cTn id="27" dur="1" fill="hold">
                                          <p:stCondLst>
                                            <p:cond delay="1999"/>
                                          </p:stCondLst>
                                        </p:cTn>
                                        <p:tgtEl>
                                          <p:spTgt spid="6146"/>
                                        </p:tgtEl>
                                        <p:attrNameLst>
                                          <p:attrName>style.visibility</p:attrName>
                                        </p:attrNameLst>
                                      </p:cBhvr>
                                      <p:to>
                                        <p:strVal val="hidden"/>
                                      </p:to>
                                    </p:set>
                                  </p:childTnLst>
                                </p:cTn>
                              </p:par>
                            </p:childTnLst>
                          </p:cTn>
                        </p:par>
                        <p:par>
                          <p:cTn id="28" fill="hold">
                            <p:stCondLst>
                              <p:cond delay="9000"/>
                            </p:stCondLst>
                            <p:childTnLst>
                              <p:par>
                                <p:cTn id="29" presetID="47" presetClass="exit" presetSubtype="0" fill="hold" nodeType="afterEffect">
                                  <p:stCondLst>
                                    <p:cond delay="0"/>
                                  </p:stCondLst>
                                  <p:childTnLst>
                                    <p:animEffect transition="out" filter="fade">
                                      <p:cBhvr>
                                        <p:cTn id="30" dur="2000"/>
                                        <p:tgtEl>
                                          <p:spTgt spid="6154"/>
                                        </p:tgtEl>
                                      </p:cBhvr>
                                    </p:animEffect>
                                    <p:anim calcmode="lin" valueType="num">
                                      <p:cBhvr>
                                        <p:cTn id="31" dur="2000"/>
                                        <p:tgtEl>
                                          <p:spTgt spid="6154"/>
                                        </p:tgtEl>
                                        <p:attrNameLst>
                                          <p:attrName>ppt_x</p:attrName>
                                        </p:attrNameLst>
                                      </p:cBhvr>
                                      <p:tavLst>
                                        <p:tav tm="0">
                                          <p:val>
                                            <p:strVal val="ppt_x"/>
                                          </p:val>
                                        </p:tav>
                                        <p:tav tm="100000">
                                          <p:val>
                                            <p:strVal val="ppt_x"/>
                                          </p:val>
                                        </p:tav>
                                      </p:tavLst>
                                    </p:anim>
                                    <p:anim calcmode="lin" valueType="num">
                                      <p:cBhvr>
                                        <p:cTn id="32" dur="2000"/>
                                        <p:tgtEl>
                                          <p:spTgt spid="6154"/>
                                        </p:tgtEl>
                                        <p:attrNameLst>
                                          <p:attrName>ppt_y</p:attrName>
                                        </p:attrNameLst>
                                      </p:cBhvr>
                                      <p:tavLst>
                                        <p:tav tm="0">
                                          <p:val>
                                            <p:strVal val="ppt_y"/>
                                          </p:val>
                                        </p:tav>
                                        <p:tav tm="100000">
                                          <p:val>
                                            <p:strVal val="ppt_y-.1"/>
                                          </p:val>
                                        </p:tav>
                                      </p:tavLst>
                                    </p:anim>
                                    <p:set>
                                      <p:cBhvr>
                                        <p:cTn id="33" dur="1" fill="hold">
                                          <p:stCondLst>
                                            <p:cond delay="1999"/>
                                          </p:stCondLst>
                                        </p:cTn>
                                        <p:tgtEl>
                                          <p:spTgt spid="61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036496" cy="548680"/>
          </a:xfrm>
        </p:spPr>
        <p:txBody>
          <a:bodyPr>
            <a:normAutofit/>
          </a:bodyPr>
          <a:lstStyle/>
          <a:p>
            <a:r>
              <a:rPr lang="hu-HU" sz="2500" dirty="0">
                <a:latin typeface="Algerian" pitchFamily="82" charset="0"/>
              </a:rPr>
              <a:t>Nagy költőink akiket megihletett a trianoni béke</a:t>
            </a:r>
          </a:p>
        </p:txBody>
      </p:sp>
      <p:sp>
        <p:nvSpPr>
          <p:cNvPr id="4" name="Szöveg helye 3"/>
          <p:cNvSpPr>
            <a:spLocks noGrp="1"/>
          </p:cNvSpPr>
          <p:nvPr>
            <p:ph type="body" sz="half" idx="2"/>
          </p:nvPr>
        </p:nvSpPr>
        <p:spPr>
          <a:xfrm>
            <a:off x="0" y="548680"/>
            <a:ext cx="5580112" cy="6192688"/>
          </a:xfrm>
        </p:spPr>
        <p:txBody>
          <a:bodyPr numCol="2">
            <a:noAutofit/>
          </a:bodyPr>
          <a:lstStyle/>
          <a:p>
            <a:r>
              <a:rPr lang="hu-HU" sz="1800" dirty="0"/>
              <a:t>Juhász Gyula : Trianon</a:t>
            </a:r>
          </a:p>
          <a:p>
            <a:r>
              <a:rPr lang="hu-HU" dirty="0"/>
              <a:t>Nem kell beszélni róla sohasem,                                         </a:t>
            </a:r>
            <a:br>
              <a:rPr lang="hu-HU" dirty="0"/>
            </a:br>
            <a:r>
              <a:rPr lang="hu-HU" dirty="0"/>
              <a:t>De mindig, </a:t>
            </a:r>
            <a:r>
              <a:rPr lang="hu-HU" dirty="0" err="1"/>
              <a:t>mindig</a:t>
            </a:r>
            <a:r>
              <a:rPr lang="hu-HU" dirty="0"/>
              <a:t> gondoljunk reá.</a:t>
            </a:r>
            <a:br>
              <a:rPr lang="hu-HU" dirty="0"/>
            </a:br>
            <a:br>
              <a:rPr lang="hu-HU" dirty="0"/>
            </a:br>
            <a:r>
              <a:rPr lang="hu-HU" dirty="0"/>
              <a:t>Mert nem lehet feledni, nem, soha,</a:t>
            </a:r>
            <a:br>
              <a:rPr lang="hu-HU" dirty="0"/>
            </a:br>
            <a:r>
              <a:rPr lang="hu-HU" dirty="0"/>
              <a:t>Amíg magyar lesz és emlékezet,</a:t>
            </a:r>
            <a:br>
              <a:rPr lang="hu-HU" dirty="0"/>
            </a:br>
            <a:r>
              <a:rPr lang="hu-HU" dirty="0"/>
              <a:t>Jog és igazság, becsület, remény,</a:t>
            </a:r>
            <a:br>
              <a:rPr lang="hu-HU" dirty="0"/>
            </a:br>
            <a:r>
              <a:rPr lang="hu-HU" dirty="0"/>
              <a:t>Hogy volt nekünk egy országunk e földön,</a:t>
            </a:r>
            <a:br>
              <a:rPr lang="hu-HU" dirty="0"/>
            </a:br>
            <a:r>
              <a:rPr lang="hu-HU" dirty="0"/>
              <a:t>Melyet magyar erő szerzett vitézül,</a:t>
            </a:r>
            <a:br>
              <a:rPr lang="hu-HU" dirty="0"/>
            </a:br>
            <a:r>
              <a:rPr lang="hu-HU" dirty="0"/>
              <a:t>S magyar szív és ész tartott meg bizony.</a:t>
            </a:r>
            <a:br>
              <a:rPr lang="hu-HU" dirty="0"/>
            </a:br>
            <a:r>
              <a:rPr lang="hu-HU" dirty="0"/>
              <a:t>Egy ezer évnek vére, könnye és</a:t>
            </a:r>
            <a:br>
              <a:rPr lang="hu-HU" dirty="0"/>
            </a:br>
            <a:r>
              <a:rPr lang="hu-HU" dirty="0"/>
              <a:t>Verejtékes munkája adta meg</a:t>
            </a:r>
            <a:br>
              <a:rPr lang="hu-HU" dirty="0"/>
            </a:br>
            <a:r>
              <a:rPr lang="hu-HU" dirty="0"/>
              <a:t>Szent jussunkat e drága hagyatékhoz.</a:t>
            </a:r>
            <a:br>
              <a:rPr lang="hu-HU" dirty="0"/>
            </a:br>
            <a:br>
              <a:rPr lang="hu-HU" dirty="0"/>
            </a:br>
            <a:r>
              <a:rPr lang="hu-HU" dirty="0"/>
              <a:t>És nem lehet feledni, nem, soha,</a:t>
            </a:r>
            <a:br>
              <a:rPr lang="hu-HU" dirty="0"/>
            </a:br>
            <a:r>
              <a:rPr lang="hu-HU" dirty="0"/>
              <a:t>Hogy a mienk volt a kedves Pozsony,</a:t>
            </a:r>
            <a:br>
              <a:rPr lang="hu-HU" dirty="0"/>
            </a:br>
            <a:r>
              <a:rPr lang="hu-HU" dirty="0"/>
              <a:t>Hol királyokat koronáztak egykor,</a:t>
            </a:r>
            <a:br>
              <a:rPr lang="hu-HU" dirty="0"/>
            </a:br>
            <a:r>
              <a:rPr lang="hu-HU" dirty="0"/>
              <a:t>S a legnagyobb magyar hirdette hévvel,</a:t>
            </a:r>
            <a:br>
              <a:rPr lang="hu-HU" dirty="0"/>
            </a:br>
            <a:r>
              <a:rPr lang="hu-HU" dirty="0"/>
              <a:t>Nem volt, de lesz még egyszer Magyarország!</a:t>
            </a:r>
            <a:br>
              <a:rPr lang="hu-HU" dirty="0"/>
            </a:br>
            <a:r>
              <a:rPr lang="hu-HU" dirty="0"/>
              <a:t>És nem lehet feledni, nem, soha,</a:t>
            </a:r>
            <a:br>
              <a:rPr lang="hu-HU" dirty="0"/>
            </a:br>
            <a:r>
              <a:rPr lang="hu-HU" dirty="0"/>
              <a:t>Hogy a mienk volt legszebb koszorúja</a:t>
            </a:r>
            <a:br>
              <a:rPr lang="hu-HU" dirty="0"/>
            </a:br>
            <a:r>
              <a:rPr lang="hu-HU" dirty="0"/>
              <a:t>Európának, a Kárpátok éke,</a:t>
            </a:r>
            <a:br>
              <a:rPr lang="hu-HU" dirty="0"/>
            </a:br>
            <a:r>
              <a:rPr lang="hu-HU" dirty="0"/>
              <a:t>És mienk volt a legszebb kék szalag,</a:t>
            </a:r>
            <a:br>
              <a:rPr lang="hu-HU" dirty="0"/>
            </a:br>
            <a:r>
              <a:rPr lang="hu-HU" dirty="0"/>
              <a:t>Az Adriának gyöngyös pártadísze!</a:t>
            </a:r>
            <a:br>
              <a:rPr lang="hu-HU" dirty="0"/>
            </a:br>
            <a:r>
              <a:rPr lang="hu-HU" dirty="0"/>
              <a:t>És nem lehet feledni, nem, soha,</a:t>
            </a:r>
            <a:br>
              <a:rPr lang="hu-HU" dirty="0"/>
            </a:br>
            <a:r>
              <a:rPr lang="hu-HU" dirty="0"/>
              <a:t>Hogy a mienk volt Nagybánya, ahol</a:t>
            </a:r>
            <a:br>
              <a:rPr lang="hu-HU" dirty="0"/>
            </a:br>
            <a:r>
              <a:rPr lang="hu-HU" dirty="0"/>
              <a:t>Ferenczy festett, mestereknek álma</a:t>
            </a:r>
            <a:br>
              <a:rPr lang="hu-HU" dirty="0"/>
            </a:br>
            <a:r>
              <a:rPr lang="hu-HU" dirty="0"/>
              <a:t>Napfényes műveken föltündökölt,</a:t>
            </a:r>
            <a:br>
              <a:rPr lang="hu-HU" dirty="0"/>
            </a:br>
            <a:r>
              <a:rPr lang="hu-HU" dirty="0"/>
              <a:t>S egész világra árasztott derűt.</a:t>
            </a:r>
            <a:br>
              <a:rPr lang="hu-HU" dirty="0"/>
            </a:br>
            <a:r>
              <a:rPr lang="hu-HU" dirty="0"/>
              <a:t>És nem lehet feledni, nem soha,</a:t>
            </a:r>
            <a:br>
              <a:rPr lang="hu-HU" dirty="0"/>
            </a:br>
            <a:r>
              <a:rPr lang="hu-HU" dirty="0"/>
              <a:t>Hogy Váradon egy Ady énekelt,</a:t>
            </a:r>
            <a:br>
              <a:rPr lang="hu-HU" dirty="0"/>
            </a:br>
            <a:r>
              <a:rPr lang="hu-HU" dirty="0"/>
              <a:t>És holnapot hirdettek magyarok.</a:t>
            </a:r>
            <a:br>
              <a:rPr lang="hu-HU" dirty="0"/>
            </a:br>
            <a:r>
              <a:rPr lang="hu-HU" dirty="0"/>
              <a:t>És nem lehet feledni, nem, soha</a:t>
            </a:r>
            <a:br>
              <a:rPr lang="hu-HU" dirty="0"/>
            </a:br>
            <a:r>
              <a:rPr lang="hu-HU" dirty="0"/>
              <a:t>A bölcsőket és sírokat nekünk,</a:t>
            </a:r>
            <a:br>
              <a:rPr lang="hu-HU" dirty="0"/>
            </a:br>
            <a:r>
              <a:rPr lang="hu-HU" dirty="0"/>
              <a:t>Magyar bölcsőket, magyar sírokat,</a:t>
            </a:r>
            <a:br>
              <a:rPr lang="hu-HU" dirty="0"/>
            </a:br>
            <a:r>
              <a:rPr lang="hu-HU" dirty="0"/>
              <a:t>Dicsőség és gyász örök fészkeit.</a:t>
            </a:r>
            <a:br>
              <a:rPr lang="hu-HU" dirty="0"/>
            </a:br>
            <a:r>
              <a:rPr lang="hu-HU" sz="2000" dirty="0"/>
              <a:t>Ehhez a diához hangfelvétel tartozik!</a:t>
            </a:r>
          </a:p>
          <a:p>
            <a:r>
              <a:rPr lang="hu-HU" dirty="0"/>
              <a:t>   </a:t>
            </a:r>
            <a:r>
              <a:rPr lang="hu-HU" sz="1800" dirty="0"/>
              <a:t>Előadja Csurka László.</a:t>
            </a:r>
            <a:br>
              <a:rPr lang="hu-HU" dirty="0"/>
            </a:br>
            <a:endParaRPr lang="hu-HU"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288" y="620687"/>
            <a:ext cx="1922562" cy="257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Juhász Gyula - TRIAN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artisticMarker/>
                    </a14:imgEffect>
                    <a14:imgEffect>
                      <a14:saturation sat="400000"/>
                    </a14:imgEffect>
                  </a14:imgLayer>
                </a14:imgProps>
              </a:ext>
            </a:extLst>
          </a:blip>
          <a:stretch>
            <a:fillRect/>
          </a:stretch>
        </p:blipFill>
        <p:spPr>
          <a:xfrm>
            <a:off x="7452320" y="3356992"/>
            <a:ext cx="936104" cy="936104"/>
          </a:xfrm>
          <a:prstGeom prst="rect">
            <a:avLst/>
          </a:prstGeom>
        </p:spPr>
      </p:pic>
    </p:spTree>
    <p:extLst>
      <p:ext uri="{BB962C8B-B14F-4D97-AF65-F5344CB8AC3E}">
        <p14:creationId xmlns:p14="http://schemas.microsoft.com/office/powerpoint/2010/main" val="3173566319"/>
      </p:ext>
    </p:extLst>
  </p:cSld>
  <p:clrMapOvr>
    <a:masterClrMapping/>
  </p:clrMapOvr>
  <mc:AlternateContent xmlns:mc="http://schemas.openxmlformats.org/markup-compatibility/2006" xmlns:p14="http://schemas.microsoft.com/office/powerpoint/2010/main">
    <mc:Choice Requires="p14">
      <p:transition spd="slow" p14:dur="2000" advTm="241261"/>
    </mc:Choice>
    <mc:Fallback xmlns="">
      <p:transition spd="slow" advTm="241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71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0" objId="8"/>
        <p14:pauseEvt time="24275" objId="8"/>
        <p14:seekEvt time="24275" objId="8" seek="24175"/>
        <p14:resumeEvt time="24275" objId="8"/>
        <p14:stopEvt time="233954" objId="8"/>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692696"/>
          </a:xfrm>
        </p:spPr>
        <p:txBody>
          <a:bodyPr>
            <a:normAutofit/>
          </a:bodyPr>
          <a:lstStyle/>
          <a:p>
            <a:r>
              <a:rPr lang="hu-HU" sz="2500" dirty="0">
                <a:latin typeface="Algerian" pitchFamily="82" charset="0"/>
              </a:rPr>
              <a:t>Nagy költőink akiket megihletett a trianoni béke</a:t>
            </a:r>
            <a:endParaRPr lang="hu-HU" sz="2500" dirty="0"/>
          </a:p>
        </p:txBody>
      </p:sp>
      <p:sp>
        <p:nvSpPr>
          <p:cNvPr id="4" name="Szöveg helye 3"/>
          <p:cNvSpPr>
            <a:spLocks noGrp="1"/>
          </p:cNvSpPr>
          <p:nvPr>
            <p:ph type="body" sz="half" idx="2"/>
          </p:nvPr>
        </p:nvSpPr>
        <p:spPr>
          <a:xfrm>
            <a:off x="0" y="692696"/>
            <a:ext cx="9144000" cy="6048672"/>
          </a:xfrm>
        </p:spPr>
        <p:txBody>
          <a:bodyPr numCol="3">
            <a:normAutofit/>
          </a:bodyPr>
          <a:lstStyle/>
          <a:p>
            <a:r>
              <a:rPr lang="hu-HU" sz="1800" b="1" dirty="0"/>
              <a:t>József Attila: Nem,</a:t>
            </a:r>
            <a:r>
              <a:rPr lang="hu-HU" sz="1800" b="1" dirty="0" err="1"/>
              <a:t>nem</a:t>
            </a:r>
            <a:r>
              <a:rPr lang="hu-HU" sz="1800" b="1" dirty="0"/>
              <a:t>, soha! Részlet</a:t>
            </a:r>
          </a:p>
          <a:p>
            <a:r>
              <a:rPr lang="hu-HU" sz="1800" dirty="0"/>
              <a:t>Nem </a:t>
            </a:r>
            <a:r>
              <a:rPr lang="hu-HU" sz="1800" dirty="0" err="1"/>
              <a:t>lész</a:t>
            </a:r>
            <a:r>
              <a:rPr lang="hu-HU" sz="1800" dirty="0"/>
              <a:t> kisebb Hazánk, nem, egy arasszal sem,</a:t>
            </a:r>
            <a:br>
              <a:rPr lang="hu-HU" sz="1800" dirty="0"/>
            </a:br>
            <a:r>
              <a:rPr lang="hu-HU" sz="1800" dirty="0"/>
              <a:t>Úgy fogsz tündökölni, mint régen, fényesen!</a:t>
            </a:r>
            <a:br>
              <a:rPr lang="hu-HU" sz="1800" dirty="0"/>
            </a:br>
            <a:r>
              <a:rPr lang="hu-HU" sz="1800" dirty="0"/>
              <a:t>Magyar rónán, hegyen egy kiáltás zúg át:</a:t>
            </a:r>
            <a:br>
              <a:rPr lang="hu-HU" sz="1800" dirty="0"/>
            </a:br>
            <a:r>
              <a:rPr lang="hu-HU" sz="1800" dirty="0"/>
              <a:t>Nem engedjük soha! soha Árpád honát!</a:t>
            </a:r>
          </a:p>
          <a:p>
            <a:endParaRPr lang="hu-HU" sz="1800" dirty="0"/>
          </a:p>
          <a:p>
            <a:r>
              <a:rPr lang="hu-HU" sz="1800" b="1" dirty="0"/>
              <a:t>Babits Mihály : Erdély részlet</a:t>
            </a:r>
          </a:p>
          <a:p>
            <a:r>
              <a:rPr lang="hu-HU" sz="1800" dirty="0"/>
              <a:t>Rólad álmodtam, Erdély,</a:t>
            </a:r>
            <a:br>
              <a:rPr lang="hu-HU" sz="1800" dirty="0"/>
            </a:br>
            <a:r>
              <a:rPr lang="hu-HU" sz="1800" dirty="0"/>
              <a:t>kamasz koromban, Erdély,</a:t>
            </a:r>
            <a:br>
              <a:rPr lang="hu-HU" sz="1800" dirty="0"/>
            </a:br>
            <a:r>
              <a:rPr lang="hu-HU" sz="1800" dirty="0" err="1"/>
              <a:t>messzirül</a:t>
            </a:r>
            <a:r>
              <a:rPr lang="hu-HU" sz="1800" dirty="0"/>
              <a:t> süvegeltek</a:t>
            </a:r>
            <a:br>
              <a:rPr lang="hu-HU" sz="1800" dirty="0"/>
            </a:br>
            <a:r>
              <a:rPr lang="hu-HU" sz="1800" dirty="0"/>
              <a:t>hegyek és fejedelmek.</a:t>
            </a:r>
            <a:br>
              <a:rPr lang="hu-HU" sz="1800" dirty="0"/>
            </a:br>
            <a:r>
              <a:rPr lang="hu-HU" sz="1800" dirty="0"/>
              <a:t>S ki voltál könyvem, Erdély,</a:t>
            </a:r>
            <a:br>
              <a:rPr lang="hu-HU" sz="1800" dirty="0"/>
            </a:br>
            <a:r>
              <a:rPr lang="hu-HU" sz="1800" dirty="0" err="1"/>
              <a:t>ezeregyéjem</a:t>
            </a:r>
            <a:r>
              <a:rPr lang="hu-HU" sz="1800" dirty="0"/>
              <a:t>, </a:t>
            </a:r>
            <a:r>
              <a:rPr lang="hu-HU" sz="1800" dirty="0" err="1"/>
              <a:t>Erdély</a:t>
            </a:r>
            <a:r>
              <a:rPr lang="hu-HU" sz="1800" dirty="0"/>
              <a:t> ,</a:t>
            </a:r>
            <a:br>
              <a:rPr lang="hu-HU" sz="1800" dirty="0"/>
            </a:br>
            <a:r>
              <a:rPr lang="hu-HU" sz="1800" dirty="0"/>
              <a:t>lettél ifjonti házam</a:t>
            </a:r>
            <a:br>
              <a:rPr lang="hu-HU" sz="1800" dirty="0"/>
            </a:br>
            <a:r>
              <a:rPr lang="hu-HU" sz="1800" dirty="0"/>
              <a:t>és tanuló lakásom.</a:t>
            </a:r>
            <a:br>
              <a:rPr lang="hu-HU" sz="1800" dirty="0"/>
            </a:br>
            <a:r>
              <a:rPr lang="hu-HU" sz="1800" dirty="0"/>
              <a:t>Három nagy évig, Erdély,</a:t>
            </a:r>
            <a:br>
              <a:rPr lang="hu-HU" sz="1800" dirty="0"/>
            </a:br>
            <a:r>
              <a:rPr lang="hu-HU" sz="1800" dirty="0"/>
              <a:t>laktam földedet, Erdély,</a:t>
            </a:r>
            <a:br>
              <a:rPr lang="hu-HU" sz="1800" dirty="0"/>
            </a:br>
            <a:r>
              <a:rPr lang="hu-HU" sz="1800" dirty="0"/>
              <a:t>ettem kürtös kalácsát</a:t>
            </a:r>
            <a:br>
              <a:rPr lang="hu-HU" sz="1800" dirty="0"/>
            </a:br>
            <a:r>
              <a:rPr lang="hu-HU" sz="1800" dirty="0"/>
              <a:t>s a tordai pogácsát.</a:t>
            </a:r>
            <a:br>
              <a:rPr lang="hu-HU" sz="1800" dirty="0"/>
            </a:br>
            <a:r>
              <a:rPr lang="hu-HU" sz="1800" dirty="0"/>
              <a:t>Ismertem színed, Erdély,</a:t>
            </a:r>
            <a:br>
              <a:rPr lang="hu-HU" sz="1800" dirty="0"/>
            </a:br>
            <a:r>
              <a:rPr lang="hu-HU" sz="1800" dirty="0"/>
              <a:t>tündérszín őszöd, Erdély,</a:t>
            </a:r>
            <a:br>
              <a:rPr lang="hu-HU" sz="1800" dirty="0"/>
            </a:br>
            <a:r>
              <a:rPr lang="hu-HU" sz="1800" dirty="0"/>
              <a:t>üveg eged metélő</a:t>
            </a:r>
            <a:br>
              <a:rPr lang="hu-HU" sz="1800" dirty="0"/>
            </a:br>
            <a:r>
              <a:rPr lang="hu-HU" sz="1800" dirty="0"/>
              <a:t>csúcsaid gyémánt élét.</a:t>
            </a:r>
            <a:br>
              <a:rPr lang="hu-HU" sz="1800" dirty="0"/>
            </a:br>
            <a:r>
              <a:rPr lang="hu-HU" sz="1800" dirty="0"/>
              <a:t>Most versbe szállok, Erdély,</a:t>
            </a:r>
            <a:br>
              <a:rPr lang="hu-HU" sz="1800" dirty="0"/>
            </a:br>
            <a:r>
              <a:rPr lang="hu-HU" sz="1800" dirty="0"/>
              <a:t>az első hírre, Erdély,</a:t>
            </a:r>
            <a:br>
              <a:rPr lang="hu-HU" sz="1800" dirty="0"/>
            </a:br>
            <a:r>
              <a:rPr lang="hu-HU" sz="1800" dirty="0"/>
              <a:t>hogy varázsod határát</a:t>
            </a:r>
            <a:br>
              <a:rPr lang="hu-HU" sz="1800" dirty="0"/>
            </a:br>
            <a:r>
              <a:rPr lang="hu-HU" sz="1800" dirty="0"/>
              <a:t>sorompók el nem állják.</a:t>
            </a:r>
            <a:br>
              <a:rPr lang="hu-HU" sz="1800" dirty="0"/>
            </a:br>
            <a:r>
              <a:rPr lang="hu-HU" sz="1800" dirty="0"/>
              <a:t>Öreg pilóta, Erdély,</a:t>
            </a:r>
            <a:br>
              <a:rPr lang="hu-HU" sz="1800" dirty="0"/>
            </a:br>
            <a:r>
              <a:rPr lang="hu-HU" sz="1800" dirty="0"/>
              <a:t>ül így gépébe, Erdély,</a:t>
            </a:r>
            <a:br>
              <a:rPr lang="hu-HU" sz="1800" dirty="0"/>
            </a:br>
            <a:r>
              <a:rPr lang="hu-HU" sz="1800" dirty="0"/>
              <a:t>még egyszer ifjúsága</a:t>
            </a:r>
            <a:br>
              <a:rPr lang="hu-HU" sz="1800" dirty="0"/>
            </a:br>
            <a:r>
              <a:rPr lang="hu-HU" sz="1800" dirty="0"/>
              <a:t>tájain szállni vágyva...</a:t>
            </a:r>
          </a:p>
          <a:p>
            <a:endParaRPr lang="hu-HU" sz="1800" dirty="0"/>
          </a:p>
          <a:p>
            <a:r>
              <a:rPr lang="hu-HU" sz="1800" b="1" dirty="0"/>
              <a:t>Juhász Gyula: Csáktornya részlet</a:t>
            </a:r>
          </a:p>
          <a:p>
            <a:r>
              <a:rPr lang="hu-HU" sz="1800" dirty="0"/>
              <a:t>Nem voltam itt, de a rozsdás avarban</a:t>
            </a:r>
            <a:br>
              <a:rPr lang="hu-HU" sz="1800" dirty="0"/>
            </a:br>
            <a:r>
              <a:rPr lang="hu-HU" sz="1800" dirty="0"/>
              <a:t>Lelkem bejárta százszor a helyet,</a:t>
            </a:r>
            <a:br>
              <a:rPr lang="hu-HU" sz="1800" dirty="0"/>
            </a:br>
            <a:r>
              <a:rPr lang="hu-HU" sz="1800" dirty="0"/>
              <a:t>Hol Zrínyi élt, ki a búsult magyarba</a:t>
            </a:r>
            <a:br>
              <a:rPr lang="hu-HU" sz="1800" dirty="0"/>
            </a:br>
            <a:r>
              <a:rPr lang="hu-HU" sz="1800" dirty="0"/>
              <a:t>Tüzes igével hitet égetett.</a:t>
            </a:r>
          </a:p>
          <a:p>
            <a:r>
              <a:rPr lang="hu-HU" sz="1800" b="1" dirty="0"/>
              <a:t>Wass Albert : Üzenet haza részlet</a:t>
            </a:r>
          </a:p>
          <a:p>
            <a:r>
              <a:rPr lang="hu-HU" sz="1800" dirty="0"/>
              <a:t>Üzenem az otthoni hegyeknek:</a:t>
            </a:r>
            <a:br>
              <a:rPr lang="hu-HU" sz="1800" dirty="0"/>
            </a:br>
            <a:r>
              <a:rPr lang="hu-HU" sz="1800" dirty="0"/>
              <a:t>a csillagok járása változó,</a:t>
            </a:r>
            <a:br>
              <a:rPr lang="hu-HU" sz="1800" dirty="0"/>
            </a:br>
            <a:r>
              <a:rPr lang="hu-HU" sz="1800" dirty="0"/>
              <a:t>és törvényei vannak a szeleknek,</a:t>
            </a:r>
            <a:br>
              <a:rPr lang="hu-HU" sz="1800" dirty="0"/>
            </a:br>
            <a:r>
              <a:rPr lang="hu-HU" sz="1800" dirty="0"/>
              <a:t>esőnek, hónak, fellegeknek,</a:t>
            </a:r>
            <a:br>
              <a:rPr lang="hu-HU" sz="1800" dirty="0"/>
            </a:br>
            <a:r>
              <a:rPr lang="hu-HU" sz="1800" dirty="0"/>
              <a:t>és nincsen ború, örökkévaló.</a:t>
            </a:r>
            <a:br>
              <a:rPr lang="hu-HU" sz="1800" dirty="0"/>
            </a:br>
            <a:r>
              <a:rPr lang="hu-HU" sz="1800" dirty="0"/>
              <a:t>A víz szalad, a kő marad,</a:t>
            </a:r>
            <a:br>
              <a:rPr lang="hu-HU" sz="1800" dirty="0"/>
            </a:br>
            <a:r>
              <a:rPr lang="hu-HU" sz="1800" dirty="0"/>
              <a:t>a kő marad...</a:t>
            </a:r>
          </a:p>
        </p:txBody>
      </p:sp>
    </p:spTree>
    <p:extLst>
      <p:ext uri="{BB962C8B-B14F-4D97-AF65-F5344CB8AC3E}">
        <p14:creationId xmlns:p14="http://schemas.microsoft.com/office/powerpoint/2010/main" val="1420721912"/>
      </p:ext>
    </p:extLst>
  </p:cSld>
  <p:clrMapOvr>
    <a:masterClrMapping/>
  </p:clrMapOvr>
  <mc:AlternateContent xmlns:mc="http://schemas.openxmlformats.org/markup-compatibility/2006" xmlns:p14="http://schemas.microsoft.com/office/powerpoint/2010/main">
    <mc:Choice Requires="p14">
      <p:transition spd="slow" p14:dur="800" advTm="46369">
        <p14:flythrough/>
      </p:transition>
    </mc:Choice>
    <mc:Fallback xmlns="">
      <p:transition spd="slow" advTm="46369">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0" y="8493"/>
            <a:ext cx="9144000" cy="1260268"/>
          </a:xfrm>
        </p:spPr>
        <p:txBody>
          <a:bodyPr/>
          <a:lstStyle/>
          <a:p>
            <a:r>
              <a:rPr lang="hu-HU" dirty="0">
                <a:latin typeface="Algerian" pitchFamily="82" charset="0"/>
              </a:rPr>
              <a:t>Trianon régi képeslapokon</a:t>
            </a:r>
          </a:p>
        </p:txBody>
      </p:sp>
      <p:sp>
        <p:nvSpPr>
          <p:cNvPr id="4" name="Szövegdoboz 3"/>
          <p:cNvSpPr txBox="1"/>
          <p:nvPr/>
        </p:nvSpPr>
        <p:spPr>
          <a:xfrm>
            <a:off x="2086025" y="900187"/>
            <a:ext cx="5400600" cy="646331"/>
          </a:xfrm>
          <a:prstGeom prst="rect">
            <a:avLst/>
          </a:prstGeom>
          <a:noFill/>
        </p:spPr>
        <p:txBody>
          <a:bodyPr wrap="square" rtlCol="0">
            <a:spAutoFit/>
          </a:bodyPr>
          <a:lstStyle/>
          <a:p>
            <a:r>
              <a:rPr lang="hu-HU" sz="3600" dirty="0">
                <a:latin typeface="Algerian" pitchFamily="82" charset="0"/>
              </a:rPr>
              <a:t>Képeslapok 1920-ból.</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9577"/>
            <a:ext cx="4067944" cy="2684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21" t="2147" r="3211" b="2179"/>
          <a:stretch/>
        </p:blipFill>
        <p:spPr bwMode="auto">
          <a:xfrm>
            <a:off x="4005436" y="1585757"/>
            <a:ext cx="1875994" cy="270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5" t="2479" r="1792" b="3682"/>
          <a:stretch/>
        </p:blipFill>
        <p:spPr bwMode="auto">
          <a:xfrm>
            <a:off x="-63227" y="4275931"/>
            <a:ext cx="361950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14" t="1406" r="1171" b="4125"/>
          <a:stretch/>
        </p:blipFill>
        <p:spPr bwMode="auto">
          <a:xfrm>
            <a:off x="3556273" y="4268738"/>
            <a:ext cx="3640577" cy="258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12" t="1720" r="2404" b="1627"/>
          <a:stretch/>
        </p:blipFill>
        <p:spPr bwMode="auto">
          <a:xfrm>
            <a:off x="7229939" y="4119928"/>
            <a:ext cx="1890573" cy="273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30" t="2239" r="1426" b="2353"/>
          <a:stretch/>
        </p:blipFill>
        <p:spPr bwMode="auto">
          <a:xfrm>
            <a:off x="5859521" y="1774827"/>
            <a:ext cx="3252582" cy="228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8321932"/>
      </p:ext>
    </p:extLst>
  </p:cSld>
  <p:clrMapOvr>
    <a:masterClrMapping/>
  </p:clrMapOvr>
  <mc:AlternateContent xmlns:mc="http://schemas.openxmlformats.org/markup-compatibility/2006" xmlns:p14="http://schemas.microsoft.com/office/powerpoint/2010/main">
    <mc:Choice Requires="p14">
      <p:transition spd="slow" p14:dur="1600" advTm="11081">
        <p14:conveyor dir="l"/>
      </p:transition>
    </mc:Choice>
    <mc:Fallback xmlns="">
      <p:transition spd="slow" advTm="11081">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100" y="-25102"/>
            <a:ext cx="9140899" cy="1143000"/>
          </a:xfrm>
        </p:spPr>
        <p:txBody>
          <a:bodyPr/>
          <a:lstStyle/>
          <a:p>
            <a:r>
              <a:rPr lang="hu-HU" dirty="0">
                <a:latin typeface="Algerian" pitchFamily="82" charset="0"/>
              </a:rPr>
              <a:t>Trianon képeslapok 2</a:t>
            </a:r>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37" t="2269" r="1437" b="2269"/>
          <a:stretch/>
        </p:blipFill>
        <p:spPr bwMode="auto">
          <a:xfrm>
            <a:off x="0" y="4233394"/>
            <a:ext cx="3700264" cy="262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2927" y="4252973"/>
            <a:ext cx="4142322" cy="2628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25" t="2136" r="2786" b="2873"/>
          <a:stretch/>
        </p:blipFill>
        <p:spPr bwMode="auto">
          <a:xfrm>
            <a:off x="0" y="1433441"/>
            <a:ext cx="2183227" cy="2799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3227" y="1926958"/>
            <a:ext cx="3336250" cy="2283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19477" y="1398391"/>
            <a:ext cx="1873197" cy="2834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579" t="3149" r="4887" b="3239"/>
          <a:stretch/>
        </p:blipFill>
        <p:spPr bwMode="auto">
          <a:xfrm>
            <a:off x="7366498" y="1398391"/>
            <a:ext cx="1777502" cy="281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8574829"/>
      </p:ext>
    </p:extLst>
  </p:cSld>
  <p:clrMapOvr>
    <a:masterClrMapping/>
  </p:clrMapOvr>
  <mc:AlternateContent xmlns:mc="http://schemas.openxmlformats.org/markup-compatibility/2006" xmlns:p14="http://schemas.microsoft.com/office/powerpoint/2010/main">
    <mc:Choice Requires="p14">
      <p:transition spd="slow" p14:dur="1600" advTm="11568">
        <p14:prism isContent="1" isInverted="1"/>
      </p:transition>
    </mc:Choice>
    <mc:Fallback xmlns="">
      <p:transition spd="slow" advTm="11568">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0" y="1556792"/>
            <a:ext cx="9144000" cy="2043659"/>
          </a:xfrm>
        </p:spPr>
        <p:txBody>
          <a:bodyPr>
            <a:noAutofit/>
          </a:bodyPr>
          <a:lstStyle/>
          <a:p>
            <a:pPr algn="l"/>
            <a:r>
              <a:rPr lang="hu-HU" sz="5900" dirty="0">
                <a:latin typeface="Algerian" pitchFamily="82" charset="0"/>
              </a:rPr>
              <a:t>Köszönöm a figyelmet!</a:t>
            </a:r>
          </a:p>
        </p:txBody>
      </p:sp>
      <p:sp>
        <p:nvSpPr>
          <p:cNvPr id="3" name="Alcím 2"/>
          <p:cNvSpPr>
            <a:spLocks noGrp="1"/>
          </p:cNvSpPr>
          <p:nvPr>
            <p:ph type="subTitle" idx="1"/>
          </p:nvPr>
        </p:nvSpPr>
        <p:spPr>
          <a:xfrm>
            <a:off x="1371600" y="3886200"/>
            <a:ext cx="6400800" cy="2783160"/>
          </a:xfrm>
        </p:spPr>
        <p:txBody>
          <a:bodyPr>
            <a:normAutofit/>
          </a:bodyPr>
          <a:lstStyle/>
          <a:p>
            <a:r>
              <a:rPr lang="hu-HU" sz="2500" dirty="0">
                <a:solidFill>
                  <a:schemeClr val="tx1"/>
                </a:solidFill>
                <a:latin typeface="Algerian" pitchFamily="82" charset="0"/>
              </a:rPr>
              <a:t>Készítette:</a:t>
            </a:r>
            <a:r>
              <a:rPr lang="hu-HU" sz="2500" dirty="0" err="1">
                <a:solidFill>
                  <a:schemeClr val="tx1"/>
                </a:solidFill>
                <a:latin typeface="Algerian" pitchFamily="82" charset="0"/>
              </a:rPr>
              <a:t>Jahoda</a:t>
            </a:r>
            <a:r>
              <a:rPr lang="hu-HU" sz="2500" dirty="0">
                <a:solidFill>
                  <a:schemeClr val="tx1"/>
                </a:solidFill>
                <a:latin typeface="Algerian" pitchFamily="82" charset="0"/>
              </a:rPr>
              <a:t> Anita</a:t>
            </a:r>
          </a:p>
          <a:p>
            <a:pPr algn="l"/>
            <a:r>
              <a:rPr lang="hu-HU" sz="1200" dirty="0">
                <a:solidFill>
                  <a:schemeClr val="tx1"/>
                </a:solidFill>
                <a:latin typeface="Algerian" pitchFamily="82" charset="0"/>
              </a:rPr>
              <a:t>Forrás:</a:t>
            </a:r>
            <a:r>
              <a:rPr lang="hu-HU" sz="1200" dirty="0" err="1">
                <a:solidFill>
                  <a:schemeClr val="tx1"/>
                </a:solidFill>
                <a:latin typeface="Algerian" pitchFamily="82" charset="0"/>
                <a:hlinkClick r:id="rId2"/>
              </a:rPr>
              <a:t>https</a:t>
            </a:r>
            <a:r>
              <a:rPr lang="hu-HU" sz="1200" dirty="0">
                <a:solidFill>
                  <a:schemeClr val="tx1"/>
                </a:solidFill>
                <a:latin typeface="Algerian" pitchFamily="82" charset="0"/>
                <a:hlinkClick r:id="rId2"/>
              </a:rPr>
              <a:t>://</a:t>
            </a:r>
            <a:r>
              <a:rPr lang="hu-HU" sz="1200" dirty="0" err="1">
                <a:solidFill>
                  <a:schemeClr val="tx1"/>
                </a:solidFill>
                <a:latin typeface="Algerian" pitchFamily="82" charset="0"/>
                <a:hlinkClick r:id="rId2"/>
              </a:rPr>
              <a:t>delhir.info</a:t>
            </a:r>
            <a:r>
              <a:rPr lang="hu-HU" sz="1200" dirty="0">
                <a:solidFill>
                  <a:schemeClr val="tx1"/>
                </a:solidFill>
                <a:latin typeface="Algerian" pitchFamily="82" charset="0"/>
                <a:hlinkClick r:id="rId2"/>
              </a:rPr>
              <a:t>/2019/06/04/</a:t>
            </a:r>
            <a:r>
              <a:rPr lang="hu-HU" sz="1200" dirty="0" err="1">
                <a:solidFill>
                  <a:schemeClr val="tx1"/>
                </a:solidFill>
                <a:latin typeface="Algerian" pitchFamily="82" charset="0"/>
                <a:hlinkClick r:id="rId2"/>
              </a:rPr>
              <a:t>kepek-trianon-tema-regi-kepeslapokon</a:t>
            </a:r>
            <a:r>
              <a:rPr lang="hu-HU" sz="1200" dirty="0">
                <a:solidFill>
                  <a:schemeClr val="tx1"/>
                </a:solidFill>
                <a:latin typeface="Algerian" pitchFamily="82" charset="0"/>
                <a:hlinkClick r:id="rId2"/>
              </a:rPr>
              <a:t>/</a:t>
            </a:r>
            <a:endParaRPr lang="hu-HU" sz="1200" dirty="0">
              <a:solidFill>
                <a:schemeClr val="tx1"/>
              </a:solidFill>
              <a:latin typeface="Algerian" pitchFamily="82" charset="0"/>
            </a:endParaRPr>
          </a:p>
          <a:p>
            <a:pPr algn="l"/>
            <a:r>
              <a:rPr lang="hu-HU" sz="1200" dirty="0" err="1">
                <a:solidFill>
                  <a:schemeClr val="tx1"/>
                </a:solidFill>
                <a:latin typeface="Algerian" pitchFamily="82" charset="0"/>
              </a:rPr>
              <a:t>Wikipédia.org</a:t>
            </a:r>
            <a:endParaRPr lang="hu-HU" sz="1200" dirty="0">
              <a:solidFill>
                <a:schemeClr val="tx1"/>
              </a:solidFill>
              <a:latin typeface="Algerian" pitchFamily="82" charset="0"/>
            </a:endParaRPr>
          </a:p>
          <a:p>
            <a:pPr algn="l"/>
            <a:r>
              <a:rPr lang="hu-HU" sz="1200" dirty="0">
                <a:hlinkClick r:id="rId3"/>
              </a:rPr>
              <a:t>https://www.origo.hu/tudomany/20191124-clemenceau-neve-orokre-osszeforrt-a-sulyos-trianoni-orszagcsonkitassal.html</a:t>
            </a:r>
            <a:endParaRPr lang="hu-HU" sz="1200" dirty="0"/>
          </a:p>
          <a:p>
            <a:pPr algn="l"/>
            <a:r>
              <a:rPr lang="hu-HU" sz="1200" dirty="0">
                <a:hlinkClick r:id="rId4"/>
              </a:rPr>
              <a:t>https://mult-kor.hu/20140604_</a:t>
            </a:r>
            <a:endParaRPr lang="hu-HU" sz="1200" dirty="0"/>
          </a:p>
          <a:p>
            <a:pPr algn="l"/>
            <a:r>
              <a:rPr lang="hu-HU" sz="1200" dirty="0">
                <a:hlinkClick r:id="rId5"/>
              </a:rPr>
              <a:t>https://zanza.tv/tortenelem/magyarorszag-ket-vilaghaboru-kozott/trianon</a:t>
            </a:r>
            <a:endParaRPr lang="hu-HU" sz="1200" dirty="0"/>
          </a:p>
          <a:p>
            <a:pPr algn="l"/>
            <a:r>
              <a:rPr lang="hu-HU" sz="1200" dirty="0">
                <a:hlinkClick r:id="rId6"/>
              </a:rPr>
              <a:t>http://www.szentkeresztplebania.hu/Juhasz_Gyula_Trianon.html</a:t>
            </a:r>
            <a:endParaRPr lang="hu-HU" sz="1200" dirty="0">
              <a:solidFill>
                <a:schemeClr val="tx1"/>
              </a:solidFill>
              <a:latin typeface="Algerian" pitchFamily="82" charset="0"/>
            </a:endParaRPr>
          </a:p>
          <a:p>
            <a:pPr algn="l"/>
            <a:r>
              <a:rPr lang="hu-HU" sz="1200" dirty="0">
                <a:solidFill>
                  <a:schemeClr val="tx1"/>
                </a:solidFill>
                <a:latin typeface="Algerian" pitchFamily="82" charset="0"/>
              </a:rPr>
              <a:t>A forrás Apponyi Albert beszédéhez:</a:t>
            </a:r>
            <a:r>
              <a:rPr lang="hu-HU" sz="1200" dirty="0">
                <a:hlinkClick r:id="rId7"/>
              </a:rPr>
              <a:t>http://</a:t>
            </a:r>
            <a:r>
              <a:rPr lang="hu-HU" sz="1200" dirty="0" err="1">
                <a:hlinkClick r:id="rId7"/>
              </a:rPr>
              <a:t>www.rubicon.hu</a:t>
            </a:r>
            <a:r>
              <a:rPr lang="hu-HU" sz="1200" dirty="0">
                <a:hlinkClick r:id="rId7"/>
              </a:rPr>
              <a:t>/magyar/oldalak/</a:t>
            </a:r>
            <a:r>
              <a:rPr lang="hu-HU" sz="1200" dirty="0" err="1">
                <a:hlinkClick r:id="rId7"/>
              </a:rPr>
              <a:t>apponyi</a:t>
            </a:r>
            <a:r>
              <a:rPr lang="hu-HU" sz="1200" dirty="0">
                <a:hlinkClick r:id="rId7"/>
              </a:rPr>
              <a:t>_</a:t>
            </a:r>
            <a:r>
              <a:rPr lang="hu-HU" sz="1200" dirty="0" err="1">
                <a:hlinkClick r:id="rId7"/>
              </a:rPr>
              <a:t>albert</a:t>
            </a:r>
            <a:r>
              <a:rPr lang="hu-HU" sz="1200" dirty="0">
                <a:hlinkClick r:id="rId7"/>
              </a:rPr>
              <a:t>_</a:t>
            </a:r>
            <a:r>
              <a:rPr lang="hu-HU" sz="1200" dirty="0" err="1">
                <a:hlinkClick r:id="rId7"/>
              </a:rPr>
              <a:t>parizsi</a:t>
            </a:r>
            <a:r>
              <a:rPr lang="hu-HU" sz="1200" dirty="0">
                <a:hlinkClick r:id="rId7"/>
              </a:rPr>
              <a:t>_</a:t>
            </a:r>
            <a:r>
              <a:rPr lang="hu-HU" sz="1200" dirty="0" err="1">
                <a:hlinkClick r:id="rId7"/>
              </a:rPr>
              <a:t>beszede</a:t>
            </a:r>
            <a:r>
              <a:rPr lang="hu-HU" sz="1200" dirty="0">
                <a:hlinkClick r:id="rId7"/>
              </a:rPr>
              <a:t>_</a:t>
            </a:r>
            <a:r>
              <a:rPr lang="hu-HU" sz="1200" dirty="0" err="1">
                <a:hlinkClick r:id="rId7"/>
              </a:rPr>
              <a:t>forraskozles</a:t>
            </a:r>
            <a:r>
              <a:rPr lang="hu-HU" sz="1200" dirty="0">
                <a:hlinkClick r:id="rId7"/>
              </a:rPr>
              <a:t>/</a:t>
            </a:r>
            <a:endParaRPr lang="hu-HU" sz="1200" dirty="0">
              <a:solidFill>
                <a:schemeClr val="tx1"/>
              </a:solidFill>
              <a:latin typeface="Algerian" pitchFamily="82" charset="0"/>
            </a:endParaRPr>
          </a:p>
        </p:txBody>
      </p:sp>
    </p:spTree>
    <p:extLst>
      <p:ext uri="{BB962C8B-B14F-4D97-AF65-F5344CB8AC3E}">
        <p14:creationId xmlns:p14="http://schemas.microsoft.com/office/powerpoint/2010/main" val="3020034974"/>
      </p:ext>
    </p:extLst>
  </p:cSld>
  <p:clrMapOvr>
    <a:masterClrMapping/>
  </p:clrMapOvr>
  <mc:AlternateContent xmlns:mc="http://schemas.openxmlformats.org/markup-compatibility/2006" xmlns:p14="http://schemas.microsoft.com/office/powerpoint/2010/main">
    <mc:Choice Requires="p14">
      <p:transition spd="slow" p14:dur="2000" advTm="2787"/>
    </mc:Choice>
    <mc:Fallback xmlns="">
      <p:transition spd="slow" advTm="27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908720"/>
          </a:xfrm>
        </p:spPr>
        <p:txBody>
          <a:bodyPr>
            <a:noAutofit/>
          </a:bodyPr>
          <a:lstStyle/>
          <a:p>
            <a:r>
              <a:rPr lang="hu-HU" sz="3000" b="0" dirty="0">
                <a:latin typeface="Algerian" pitchFamily="82" charset="0"/>
              </a:rPr>
              <a:t>Néhány életrajzi tudnivaló a Négy nagy mindegyikéről</a:t>
            </a:r>
          </a:p>
        </p:txBody>
      </p:sp>
      <p:sp>
        <p:nvSpPr>
          <p:cNvPr id="4" name="Szöveg helye 3"/>
          <p:cNvSpPr>
            <a:spLocks noGrp="1"/>
          </p:cNvSpPr>
          <p:nvPr>
            <p:ph type="body" sz="half" idx="2"/>
          </p:nvPr>
        </p:nvSpPr>
        <p:spPr>
          <a:xfrm>
            <a:off x="0" y="766404"/>
            <a:ext cx="6876255" cy="5949280"/>
          </a:xfrm>
          <a:blipFill>
            <a:blip r:embed="rId2"/>
            <a:tile tx="0" ty="0" sx="100000" sy="100000" flip="none" algn="tl"/>
          </a:blipFill>
        </p:spPr>
        <p:txBody>
          <a:bodyPr>
            <a:normAutofit fontScale="92500"/>
          </a:bodyPr>
          <a:lstStyle/>
          <a:p>
            <a:pPr algn="ctr"/>
            <a:r>
              <a:rPr lang="hu-HU" sz="2000" b="1" dirty="0"/>
              <a:t>Kezdjük az Amerikai Wilsonnal.</a:t>
            </a:r>
          </a:p>
          <a:p>
            <a:pPr marL="285750" indent="-285750">
              <a:buFont typeface="Arial" pitchFamily="34" charset="0"/>
              <a:buChar char="•"/>
            </a:pPr>
            <a:r>
              <a:rPr lang="hu-HU" sz="1800" dirty="0"/>
              <a:t>1856-ban született Virginia államban.</a:t>
            </a:r>
          </a:p>
          <a:p>
            <a:pPr marL="285750" indent="-285750">
              <a:buFont typeface="Arial" pitchFamily="34" charset="0"/>
              <a:buChar char="•"/>
            </a:pPr>
            <a:r>
              <a:rPr lang="hu-HU" sz="1800" dirty="0"/>
              <a:t>1913 március 4.-én lépett hivatalba , az Amerikai Egyesült Államok 28. elnökeként . Hivatalát 1921 március 4.-én adta át Warren G. </a:t>
            </a:r>
            <a:r>
              <a:rPr lang="hu-HU" sz="1800" dirty="0" err="1"/>
              <a:t>Hardingnek</a:t>
            </a:r>
            <a:r>
              <a:rPr lang="hu-HU" sz="1800" dirty="0"/>
              <a:t> .</a:t>
            </a:r>
          </a:p>
          <a:p>
            <a:pPr marL="285750" indent="-285750">
              <a:buFont typeface="Arial" pitchFamily="34" charset="0"/>
              <a:buChar char="•"/>
            </a:pPr>
            <a:r>
              <a:rPr lang="hu-HU" sz="1800" dirty="0"/>
              <a:t>  1924-ben hunyt el Washingtonban.</a:t>
            </a:r>
          </a:p>
          <a:p>
            <a:r>
              <a:rPr lang="hu-HU" sz="1800" dirty="0"/>
              <a:t> Érdekesség:1919. október 2-án agyvérzést kapott, elnöki feladatait helyette titkokban felesége, </a:t>
            </a:r>
            <a:r>
              <a:rPr lang="hu-HU" sz="1800" dirty="0" err="1"/>
              <a:t>Edith</a:t>
            </a:r>
            <a:r>
              <a:rPr lang="hu-HU" sz="1800" dirty="0"/>
              <a:t> Wilson gyakorolta 17 hónapon keresztül.</a:t>
            </a:r>
          </a:p>
          <a:p>
            <a:pPr algn="r"/>
            <a:r>
              <a:rPr lang="hu-HU" sz="2000" b="1" dirty="0"/>
              <a:t>A francia elnök Clemenceau.</a:t>
            </a:r>
          </a:p>
          <a:p>
            <a:pPr marL="285750" indent="-285750">
              <a:buFont typeface="Arial" pitchFamily="34" charset="0"/>
              <a:buChar char="•"/>
            </a:pPr>
            <a:r>
              <a:rPr lang="hu-HU" sz="1800" dirty="0"/>
              <a:t>1841-ben született  egy  francia városkában, </a:t>
            </a:r>
            <a:r>
              <a:rPr lang="hu-HU" sz="1800" dirty="0" err="1"/>
              <a:t>Monuillero</a:t>
            </a:r>
            <a:r>
              <a:rPr lang="hu-HU" sz="1800" dirty="0"/>
              <a:t>–</a:t>
            </a:r>
            <a:r>
              <a:rPr lang="hu-HU" sz="1800" dirty="0" err="1"/>
              <a:t>en-Paredsban</a:t>
            </a:r>
            <a:r>
              <a:rPr lang="hu-HU" sz="1800" dirty="0"/>
              <a:t>.</a:t>
            </a:r>
          </a:p>
          <a:p>
            <a:pPr marL="285750" indent="-285750">
              <a:buFont typeface="Arial" pitchFamily="34" charset="0"/>
              <a:buChar char="•"/>
            </a:pPr>
            <a:r>
              <a:rPr lang="hu-HU" sz="1800" dirty="0"/>
              <a:t>1876-ban radikális-republikánus színekben lett ismét képviselő, valamint a szélsőbal vezéralakja. Agresszív vitastílusa nyomán érdemelte ki a "Tigris" ragadványnevet.</a:t>
            </a:r>
          </a:p>
          <a:p>
            <a:pPr marL="285750" indent="-285750">
              <a:buFont typeface="Arial" pitchFamily="34" charset="0"/>
              <a:buChar char="•"/>
            </a:pPr>
            <a:r>
              <a:rPr lang="hu-HU" sz="1800" dirty="0"/>
              <a:t>Hivatali ideje: 1907-1909 és 1917-1920</a:t>
            </a:r>
          </a:p>
          <a:p>
            <a:pPr marL="285750" indent="-285750" fontAlgn="base">
              <a:buFont typeface="Arial" pitchFamily="34" charset="0"/>
              <a:buChar char="•"/>
            </a:pPr>
            <a:r>
              <a:rPr lang="nb-NO" sz="1800" dirty="0"/>
              <a:t>1929. november 24-én halt meg.</a:t>
            </a:r>
          </a:p>
          <a:p>
            <a:r>
              <a:rPr lang="hu-HU" sz="1800" dirty="0"/>
              <a:t>Érdekesség , hogy második miniszterelnöki megbízását  76 évesen kapta.</a:t>
            </a:r>
          </a:p>
          <a:p>
            <a:r>
              <a:rPr lang="hu-HU" sz="1800" dirty="0"/>
              <a:t>A legenda úgy tartja, hogy Georges Clemenceau személyes okokból (a fia egy magyar nővel kötött házasságot, amely idővel megromlott) viseltetett ellenszenvvel a magyarok iránt.</a:t>
            </a:r>
            <a:br>
              <a:rPr lang="nb-NO" sz="1800" dirty="0"/>
            </a:br>
            <a:endParaRPr lang="hu-HU" sz="1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8748" y="908719"/>
            <a:ext cx="1875711" cy="283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8748" y="4077072"/>
            <a:ext cx="1885252" cy="2492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Egyenes összekötő nyíllal 4"/>
          <p:cNvCxnSpPr/>
          <p:nvPr/>
        </p:nvCxnSpPr>
        <p:spPr>
          <a:xfrm>
            <a:off x="5004048" y="908719"/>
            <a:ext cx="2736304" cy="376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 name="Egyenes összekötő nyíllal 8"/>
          <p:cNvCxnSpPr/>
          <p:nvPr/>
        </p:nvCxnSpPr>
        <p:spPr>
          <a:xfrm>
            <a:off x="6804248" y="3056968"/>
            <a:ext cx="648072" cy="1308136"/>
          </a:xfrm>
          <a:prstGeom prst="straightConnector1">
            <a:avLst/>
          </a:prstGeom>
          <a:ln w="28575">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158053841"/>
      </p:ext>
    </p:extLst>
  </p:cSld>
  <p:clrMapOvr>
    <a:masterClrMapping/>
  </p:clrMapOvr>
  <mc:AlternateContent xmlns:mc="http://schemas.openxmlformats.org/markup-compatibility/2006" xmlns:p14="http://schemas.microsoft.com/office/powerpoint/2010/main">
    <mc:Choice Requires="p14">
      <p:transition spd="slow" p14:dur="1500" advTm="22287">
        <p14:window dir="vert"/>
      </p:transition>
    </mc:Choice>
    <mc:Fallback xmlns="">
      <p:transition spd="slow" advTm="22287">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1052736"/>
          </a:xfrm>
        </p:spPr>
        <p:txBody>
          <a:bodyPr>
            <a:noAutofit/>
          </a:bodyPr>
          <a:lstStyle/>
          <a:p>
            <a:r>
              <a:rPr lang="hu-HU" sz="3000" b="0" dirty="0">
                <a:latin typeface="Algerian" pitchFamily="82" charset="0"/>
              </a:rPr>
              <a:t>Néhány életrajzi tudnivaló a Négy nagy mindegyikéről</a:t>
            </a:r>
            <a:endParaRPr lang="hu-HU" sz="3000" dirty="0"/>
          </a:p>
        </p:txBody>
      </p:sp>
      <p:sp>
        <p:nvSpPr>
          <p:cNvPr id="4" name="Szöveg helye 3"/>
          <p:cNvSpPr>
            <a:spLocks noGrp="1"/>
          </p:cNvSpPr>
          <p:nvPr>
            <p:ph type="body" sz="half" idx="2"/>
          </p:nvPr>
        </p:nvSpPr>
        <p:spPr>
          <a:xfrm>
            <a:off x="0" y="980728"/>
            <a:ext cx="6876256" cy="5877272"/>
          </a:xfrm>
        </p:spPr>
        <p:txBody>
          <a:bodyPr>
            <a:normAutofit fontScale="92500" lnSpcReduction="10000"/>
          </a:bodyPr>
          <a:lstStyle/>
          <a:p>
            <a:pPr algn="ctr"/>
            <a:r>
              <a:rPr lang="hu-HU" sz="2000" b="1" dirty="0"/>
              <a:t>Az olasz elnök Orlando.</a:t>
            </a:r>
          </a:p>
          <a:p>
            <a:pPr marL="342900" indent="-342900">
              <a:buFont typeface="Arial" pitchFamily="34" charset="0"/>
              <a:buChar char="•"/>
            </a:pPr>
            <a:r>
              <a:rPr lang="hu-HU" sz="1800" dirty="0"/>
              <a:t>1860-ban született </a:t>
            </a:r>
            <a:r>
              <a:rPr lang="hu-HU" sz="1800" dirty="0" err="1"/>
              <a:t>Palemroban</a:t>
            </a:r>
            <a:r>
              <a:rPr lang="hu-HU" sz="1800" dirty="0"/>
              <a:t>.</a:t>
            </a:r>
          </a:p>
          <a:p>
            <a:pPr marL="342900" indent="-342900">
              <a:buFont typeface="Arial" pitchFamily="34" charset="0"/>
              <a:buChar char="•"/>
            </a:pPr>
            <a:r>
              <a:rPr lang="hu-HU" sz="1800" dirty="0"/>
              <a:t>Olasz királyság huszonharmadik miniszterelnöke, az első világháború után, a „négy nagy” egyikeként ő képviselte az olasz érdekeket a Párizs környéki békeszerződések megalkotása során, így a versailles-i és a trianoni békekonferencián is. Magyarországgal szemben jóval kedvezőbb volt a politikája az antant többi képviselőjénél.</a:t>
            </a:r>
          </a:p>
          <a:p>
            <a:pPr marL="342900" indent="-342900">
              <a:buFont typeface="Arial" pitchFamily="34" charset="0"/>
              <a:buChar char="•"/>
            </a:pPr>
            <a:r>
              <a:rPr lang="hu-HU" sz="1800" dirty="0"/>
              <a:t>Hivatali ideje : 1917-1923-ig</a:t>
            </a:r>
          </a:p>
          <a:p>
            <a:pPr marL="342900" indent="-342900">
              <a:buFont typeface="Arial" pitchFamily="34" charset="0"/>
              <a:buChar char="•"/>
            </a:pPr>
            <a:r>
              <a:rPr lang="hu-HU" sz="1800" dirty="0"/>
              <a:t>1952-ben hunyt el 92 évesen.</a:t>
            </a:r>
          </a:p>
          <a:p>
            <a:pPr algn="ctr"/>
            <a:r>
              <a:rPr lang="hu-HU" sz="2000" b="1" dirty="0"/>
              <a:t>Az angol miniszterelnök Lloyd George.</a:t>
            </a:r>
          </a:p>
          <a:p>
            <a:pPr marL="342900" indent="-342900">
              <a:buFont typeface="Arial" pitchFamily="34" charset="0"/>
              <a:buChar char="•"/>
            </a:pPr>
            <a:r>
              <a:rPr lang="hu-HU" sz="1800" dirty="0"/>
              <a:t>1863-ban született </a:t>
            </a:r>
            <a:r>
              <a:rPr lang="hu-HU" sz="1800" dirty="0" err="1"/>
              <a:t>Manchester.-ben</a:t>
            </a:r>
            <a:endParaRPr lang="hu-HU" sz="1800" dirty="0"/>
          </a:p>
          <a:p>
            <a:pPr marL="342900" indent="-342900">
              <a:buFont typeface="Arial" pitchFamily="34" charset="0"/>
              <a:buChar char="•"/>
            </a:pPr>
            <a:r>
              <a:rPr lang="hu-HU" sz="1800" dirty="0"/>
              <a:t> Tanulmányai befejezte után ügyvédi képesítést szerzett, majd 1890-ben </a:t>
            </a:r>
            <a:r>
              <a:rPr lang="hu-HU" sz="1800" dirty="0" err="1"/>
              <a:t>Caernarvonn</a:t>
            </a:r>
            <a:r>
              <a:rPr lang="hu-HU" sz="1800" dirty="0"/>
              <a:t> liberális, parlamenti képviselőjévé választották. Ezt a posztot 1945-ig látta el, vagyis haláláig.</a:t>
            </a:r>
          </a:p>
          <a:p>
            <a:pPr marL="342900" indent="-342900">
              <a:buFont typeface="Arial" pitchFamily="34" charset="0"/>
              <a:buChar char="•"/>
            </a:pPr>
            <a:r>
              <a:rPr lang="hu-HU" sz="1800" dirty="0"/>
              <a:t>Hivatali ideje: 1916-1922-ig</a:t>
            </a:r>
          </a:p>
          <a:p>
            <a:pPr marL="285750" indent="-285750">
              <a:buFont typeface="Arial" pitchFamily="34" charset="0"/>
              <a:buChar char="•"/>
            </a:pPr>
            <a:r>
              <a:rPr lang="hu-HU" sz="1800" dirty="0"/>
              <a:t>Érdekesség:A háború sikeres befejezése után Lloyd George-ot bízták meg Nagy-Britannia képviseletével a párizsi békekonferencián, mely megalkotta a Versailles-i békeszerződést. A magyarságot érő igazságtalanságok ellen több ízben felszólalt és az etnikai alapon való felosztás híve volt. Ebben az olasz miniszterelnök Francesco </a:t>
            </a:r>
            <a:r>
              <a:rPr lang="hu-HU" sz="1800" dirty="0" err="1"/>
              <a:t>Saverio</a:t>
            </a:r>
            <a:r>
              <a:rPr lang="hu-HU" sz="1800" dirty="0"/>
              <a:t> Nitti támogatta.</a:t>
            </a:r>
          </a:p>
          <a:p>
            <a:endParaRPr lang="hu-HU" sz="2000" b="1" dirty="0"/>
          </a:p>
          <a:p>
            <a:endParaRPr lang="hu-HU" sz="1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6150" y="908719"/>
            <a:ext cx="1847850"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1862" y="4411216"/>
            <a:ext cx="187642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Egyenes összekötő nyíllal 5"/>
          <p:cNvCxnSpPr/>
          <p:nvPr/>
        </p:nvCxnSpPr>
        <p:spPr>
          <a:xfrm>
            <a:off x="4716016" y="1196752"/>
            <a:ext cx="2808312" cy="360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 name="Egyenes összekötő nyíllal 7"/>
          <p:cNvCxnSpPr/>
          <p:nvPr/>
        </p:nvCxnSpPr>
        <p:spPr>
          <a:xfrm>
            <a:off x="5436096" y="3645024"/>
            <a:ext cx="2520280" cy="76619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88910828"/>
      </p:ext>
    </p:extLst>
  </p:cSld>
  <p:clrMapOvr>
    <a:masterClrMapping/>
  </p:clrMapOvr>
  <mc:AlternateContent xmlns:mc="http://schemas.openxmlformats.org/markup-compatibility/2006" xmlns:p14="http://schemas.microsoft.com/office/powerpoint/2010/main">
    <mc:Choice Requires="p14">
      <p:transition spd="slow" p14:dur="1600" advClick="0" advTm="10000">
        <p14:prism isContent="1" isInverted="1"/>
      </p:transition>
    </mc:Choice>
    <mc:Fallback xmlns="">
      <p:transition spd="slow" advClick="0"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7190" y="0"/>
            <a:ext cx="8227218" cy="836712"/>
          </a:xfrm>
        </p:spPr>
        <p:txBody>
          <a:bodyPr>
            <a:normAutofit/>
          </a:bodyPr>
          <a:lstStyle/>
          <a:p>
            <a:r>
              <a:rPr lang="hu-HU" sz="4500" b="0" dirty="0">
                <a:latin typeface="Algerian" pitchFamily="82" charset="0"/>
              </a:rPr>
              <a:t>Területi veszteségeink</a:t>
            </a:r>
          </a:p>
        </p:txBody>
      </p:sp>
      <p:sp>
        <p:nvSpPr>
          <p:cNvPr id="4" name="Szöveg helye 3"/>
          <p:cNvSpPr>
            <a:spLocks noGrp="1"/>
          </p:cNvSpPr>
          <p:nvPr>
            <p:ph type="body" sz="half" idx="2"/>
          </p:nvPr>
        </p:nvSpPr>
        <p:spPr>
          <a:xfrm>
            <a:off x="-1" y="836712"/>
            <a:ext cx="4932041" cy="6021288"/>
          </a:xfrm>
        </p:spPr>
        <p:txBody>
          <a:bodyPr>
            <a:normAutofit/>
          </a:bodyPr>
          <a:lstStyle/>
          <a:p>
            <a:r>
              <a:rPr lang="hu-HU" sz="2200" dirty="0"/>
              <a:t>Azt ugye mindenki tudja , hogy ezzel a békeszerződéssel Magyarország területének kétharmadát elveszette. De nézzük az elcsatolt területek nagyságát számokban.</a:t>
            </a:r>
          </a:p>
          <a:p>
            <a:r>
              <a:rPr lang="hu-HU" sz="2200" dirty="0"/>
              <a:t>Szerb –Horvát - Szlovén Királyság</a:t>
            </a:r>
          </a:p>
          <a:p>
            <a:r>
              <a:rPr lang="hu-HU" sz="2200" dirty="0"/>
              <a:t> területi követelése: 63 497km</a:t>
            </a:r>
            <a:r>
              <a:rPr lang="hu-HU" sz="2200" baseline="30000" dirty="0"/>
              <a:t>2</a:t>
            </a:r>
          </a:p>
          <a:p>
            <a:r>
              <a:rPr lang="hu-HU" sz="2200" dirty="0"/>
              <a:t>Ausztria területi követelése:  4026km</a:t>
            </a:r>
            <a:r>
              <a:rPr lang="hu-HU" sz="2200" baseline="30000" dirty="0"/>
              <a:t>2</a:t>
            </a:r>
            <a:endParaRPr lang="hu-HU" sz="2200" dirty="0"/>
          </a:p>
          <a:p>
            <a:r>
              <a:rPr lang="hu-HU" sz="2200" dirty="0"/>
              <a:t>Csehszlovákia területi követelése: </a:t>
            </a:r>
          </a:p>
          <a:p>
            <a:r>
              <a:rPr lang="hu-HU" sz="2200" dirty="0"/>
              <a:t>63 004km</a:t>
            </a:r>
            <a:r>
              <a:rPr lang="hu-HU" sz="2200" baseline="30000" dirty="0"/>
              <a:t>2</a:t>
            </a:r>
            <a:endParaRPr lang="hu-HU" sz="2200" dirty="0"/>
          </a:p>
          <a:p>
            <a:r>
              <a:rPr lang="hu-HU" sz="2200" dirty="0"/>
              <a:t>Románia területi követelése: 102 181km</a:t>
            </a:r>
            <a:r>
              <a:rPr lang="hu-HU" sz="2200" baseline="30000" dirty="0"/>
              <a:t>2</a:t>
            </a:r>
          </a:p>
          <a:p>
            <a:r>
              <a:rPr lang="hu-HU" sz="2200" dirty="0"/>
              <a:t>Sajnos ezeket a követelt területeket megszerezték az imént említett országok.</a:t>
            </a:r>
          </a:p>
          <a:p>
            <a:r>
              <a:rPr lang="hu-HU" sz="2200" dirty="0"/>
              <a:t>Így maradt meg az a kicsi ország, ami a mai Magyarország.</a:t>
            </a:r>
          </a:p>
          <a:p>
            <a:endParaRPr lang="hu-HU" sz="2000" dirty="0"/>
          </a:p>
          <a:p>
            <a:endParaRPr lang="hu-HU" sz="1800" baseline="30000" dirty="0"/>
          </a:p>
          <a:p>
            <a:endParaRPr lang="hu-HU" sz="1800" dirty="0"/>
          </a:p>
        </p:txBody>
      </p:sp>
      <p:pic>
        <p:nvPicPr>
          <p:cNvPr id="5" name="Kép 4"/>
          <p:cNvPicPr>
            <a:picLocks noChangeAspect="1"/>
          </p:cNvPicPr>
          <p:nvPr/>
        </p:nvPicPr>
        <p:blipFill rotWithShape="1">
          <a:blip r:embed="rId2">
            <a:extLst>
              <a:ext uri="{28A0092B-C50C-407E-A947-70E740481C1C}">
                <a14:useLocalDpi xmlns:a14="http://schemas.microsoft.com/office/drawing/2010/main" val="0"/>
              </a:ext>
            </a:extLst>
          </a:blip>
          <a:srcRect l="11771" t="9843" r="11145" b="1720"/>
          <a:stretch/>
        </p:blipFill>
        <p:spPr>
          <a:xfrm>
            <a:off x="4845221" y="1642913"/>
            <a:ext cx="4298779" cy="3287985"/>
          </a:xfrm>
          <a:prstGeom prst="rect">
            <a:avLst/>
          </a:prstGeom>
        </p:spPr>
      </p:pic>
    </p:spTree>
    <p:extLst>
      <p:ext uri="{BB962C8B-B14F-4D97-AF65-F5344CB8AC3E}">
        <p14:creationId xmlns:p14="http://schemas.microsoft.com/office/powerpoint/2010/main" val="1251242209"/>
      </p:ext>
    </p:extLst>
  </p:cSld>
  <p:clrMapOvr>
    <a:masterClrMapping/>
  </p:clrMapOvr>
  <mc:AlternateContent xmlns:mc="http://schemas.openxmlformats.org/markup-compatibility/2006" xmlns:p14="http://schemas.microsoft.com/office/powerpoint/2010/main">
    <mc:Choice Requires="p14">
      <p:transition spd="slow" p14:dur="1600" advTm="22354">
        <p14:prism isInverted="1"/>
      </p:transition>
    </mc:Choice>
    <mc:Fallback xmlns="">
      <p:transition spd="slow" advTm="22354">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980728"/>
          </a:xfrm>
        </p:spPr>
        <p:txBody>
          <a:bodyPr>
            <a:noAutofit/>
          </a:bodyPr>
          <a:lstStyle/>
          <a:p>
            <a:r>
              <a:rPr lang="hu-HU" sz="3000" dirty="0">
                <a:latin typeface="Algerian" pitchFamily="82" charset="0"/>
              </a:rPr>
              <a:t>A hely ahol aláírták Magyarország halálos ítéletét Nagy- Trianon palota</a:t>
            </a:r>
          </a:p>
        </p:txBody>
      </p:sp>
      <p:sp>
        <p:nvSpPr>
          <p:cNvPr id="4" name="Szöveg helye 3"/>
          <p:cNvSpPr>
            <a:spLocks noGrp="1"/>
          </p:cNvSpPr>
          <p:nvPr>
            <p:ph type="body" sz="half" idx="2"/>
          </p:nvPr>
        </p:nvSpPr>
        <p:spPr>
          <a:xfrm>
            <a:off x="0" y="1083468"/>
            <a:ext cx="5292080" cy="5729908"/>
          </a:xfrm>
        </p:spPr>
        <p:txBody>
          <a:bodyPr>
            <a:normAutofit/>
          </a:bodyPr>
          <a:lstStyle/>
          <a:p>
            <a:r>
              <a:rPr lang="hu-HU" sz="2000" dirty="0"/>
              <a:t>Építési éve :1670</a:t>
            </a:r>
          </a:p>
          <a:p>
            <a:pPr marL="285750" indent="-285750">
              <a:buFont typeface="Arial" pitchFamily="34" charset="0"/>
              <a:buChar char="•"/>
            </a:pPr>
            <a:r>
              <a:rPr lang="hu-HU" sz="1800" dirty="0"/>
              <a:t> Közkeletű tévedés, hogy a trianoni békeszerződést a két palota közti folyosón írták alá, ám ilyen átjáró sohasem létezett, lévén a két kastély egymástól mintegy fél kilométernyi távolságra található.</a:t>
            </a:r>
          </a:p>
          <a:p>
            <a:pPr marL="285750" indent="-285750">
              <a:buFont typeface="Arial" pitchFamily="34" charset="0"/>
              <a:buChar char="•"/>
            </a:pPr>
            <a:r>
              <a:rPr lang="hu-HU" sz="1800" dirty="0"/>
              <a:t>A Nagy-Trianon kastély XIV. Lajos francia király számára épült, hogy családtagjaival és a kiválasztott kevesekkel együtt ide vonulhasson vissza a versailles-i palotában zajló udvari élet fáradalmai elől. Külső, rózsaszín </a:t>
            </a:r>
            <a:r>
              <a:rPr lang="hu-HU" sz="1800" dirty="0" err="1"/>
              <a:t>languedoci</a:t>
            </a:r>
            <a:r>
              <a:rPr lang="hu-HU" sz="1800" dirty="0"/>
              <a:t> márvány burkolata miatt Márvány-Trianon néven is emlegették.</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1556792"/>
            <a:ext cx="2885890"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673151"/>
      </p:ext>
    </p:extLst>
  </p:cSld>
  <p:clrMapOvr>
    <a:masterClrMapping/>
  </p:clrMapOvr>
  <mc:AlternateContent xmlns:mc="http://schemas.openxmlformats.org/markup-compatibility/2006" xmlns:p14="http://schemas.microsoft.com/office/powerpoint/2010/main">
    <mc:Choice Requires="p14">
      <p:transition spd="slow" p14:dur="2000" advTm="31218">
        <p14:prism isContent="1"/>
      </p:transition>
    </mc:Choice>
    <mc:Fallback xmlns="">
      <p:transition spd="slow" advTm="31218">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3767" y="3473"/>
            <a:ext cx="9130233" cy="1162050"/>
          </a:xfrm>
        </p:spPr>
        <p:txBody>
          <a:bodyPr>
            <a:normAutofit/>
          </a:bodyPr>
          <a:lstStyle/>
          <a:p>
            <a:pPr algn="ctr"/>
            <a:r>
              <a:rPr lang="hu-HU" sz="3000" dirty="0">
                <a:latin typeface="Algerian" pitchFamily="82" charset="0"/>
              </a:rPr>
              <a:t>A trianoni béke feltételei</a:t>
            </a:r>
          </a:p>
        </p:txBody>
      </p:sp>
      <p:sp>
        <p:nvSpPr>
          <p:cNvPr id="4" name="Szöveg helye 3"/>
          <p:cNvSpPr>
            <a:spLocks noGrp="1"/>
          </p:cNvSpPr>
          <p:nvPr>
            <p:ph type="body" sz="half" idx="2"/>
          </p:nvPr>
        </p:nvSpPr>
        <p:spPr>
          <a:xfrm>
            <a:off x="1835696" y="1124744"/>
            <a:ext cx="5436096" cy="5544616"/>
          </a:xfrm>
        </p:spPr>
        <p:txBody>
          <a:bodyPr>
            <a:normAutofit/>
          </a:bodyPr>
          <a:lstStyle/>
          <a:p>
            <a:pPr algn="ctr"/>
            <a:r>
              <a:rPr lang="hu-HU" sz="2000" dirty="0"/>
              <a:t>Területi veszteség: 190 ezer km</a:t>
            </a:r>
            <a:r>
              <a:rPr lang="hu-HU" sz="2000" baseline="30000" dirty="0"/>
              <a:t>2</a:t>
            </a:r>
            <a:r>
              <a:rPr lang="hu-HU" sz="2000" dirty="0"/>
              <a:t>.</a:t>
            </a:r>
          </a:p>
          <a:p>
            <a:pPr algn="ctr"/>
            <a:r>
              <a:rPr lang="hu-HU" sz="2000" dirty="0"/>
              <a:t>1921-ben Sopronban és környékén népszavazást írtak ki a hovatartozásról . A szavazás eredménye Magyarországhoz való tartozás.(Ezért Sopron megkapta a leghűségesebb város címet.)</a:t>
            </a:r>
          </a:p>
          <a:p>
            <a:pPr algn="ctr"/>
            <a:r>
              <a:rPr lang="hu-HU" sz="2000" b="1" dirty="0"/>
              <a:t>Jóvátételi kötelezettség: </a:t>
            </a:r>
            <a:r>
              <a:rPr lang="hu-HU" sz="2000" dirty="0"/>
              <a:t>200 millió aranykorona</a:t>
            </a:r>
          </a:p>
          <a:p>
            <a:pPr algn="ctr"/>
            <a:r>
              <a:rPr lang="hu-HU" sz="2000" b="1" dirty="0"/>
              <a:t>Katonai rendelkezések:</a:t>
            </a:r>
          </a:p>
          <a:p>
            <a:pPr marL="285750" indent="-285750" algn="ctr">
              <a:buFont typeface="Arial" pitchFamily="34" charset="0"/>
              <a:buChar char="•"/>
            </a:pPr>
            <a:r>
              <a:rPr lang="hu-HU" sz="2000" dirty="0"/>
              <a:t>A haderő nem lehet nagyobb 35 ezer főnél.</a:t>
            </a:r>
          </a:p>
          <a:p>
            <a:pPr marL="285750" indent="-285750" algn="ctr">
              <a:buFont typeface="Arial" pitchFamily="34" charset="0"/>
              <a:buChar char="•"/>
            </a:pPr>
            <a:r>
              <a:rPr lang="hu-HU" sz="2000" dirty="0"/>
              <a:t>Általános hadkötelezettség betiltása. </a:t>
            </a:r>
          </a:p>
          <a:p>
            <a:pPr marL="285750" indent="-285750" algn="ctr">
              <a:buFont typeface="Arial" pitchFamily="34" charset="0"/>
              <a:buChar char="•"/>
            </a:pPr>
            <a:r>
              <a:rPr lang="hu-HU" sz="2000" dirty="0"/>
              <a:t>Modern fegyvernemek tartásának megtiltása.</a:t>
            </a:r>
          </a:p>
        </p:txBody>
      </p:sp>
    </p:spTree>
    <p:extLst>
      <p:ext uri="{BB962C8B-B14F-4D97-AF65-F5344CB8AC3E}">
        <p14:creationId xmlns:p14="http://schemas.microsoft.com/office/powerpoint/2010/main" val="3520143712"/>
      </p:ext>
    </p:extLst>
  </p:cSld>
  <p:clrMapOvr>
    <a:masterClrMapping/>
  </p:clrMapOvr>
  <mc:AlternateContent xmlns:mc="http://schemas.openxmlformats.org/markup-compatibility/2006" xmlns:p14="http://schemas.microsoft.com/office/powerpoint/2010/main">
    <mc:Choice Requires="p14">
      <p:transition spd="slow" p14:dur="2000" advTm="21700">
        <p14:ferris dir="l"/>
      </p:transition>
    </mc:Choice>
    <mc:Fallback xmlns="">
      <p:transition spd="slow" advTm="217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836712"/>
          </a:xfrm>
        </p:spPr>
        <p:txBody>
          <a:bodyPr>
            <a:normAutofit/>
          </a:bodyPr>
          <a:lstStyle/>
          <a:p>
            <a:r>
              <a:rPr lang="hu-HU" sz="3000" dirty="0">
                <a:latin typeface="Algerian" pitchFamily="82" charset="0"/>
              </a:rPr>
              <a:t>Teleki Pál és a vörös térkép</a:t>
            </a:r>
          </a:p>
        </p:txBody>
      </p:sp>
      <p:sp>
        <p:nvSpPr>
          <p:cNvPr id="4" name="Szöveg helye 3"/>
          <p:cNvSpPr>
            <a:spLocks noGrp="1"/>
          </p:cNvSpPr>
          <p:nvPr>
            <p:ph type="body" sz="half" idx="2"/>
          </p:nvPr>
        </p:nvSpPr>
        <p:spPr>
          <a:xfrm>
            <a:off x="0" y="836712"/>
            <a:ext cx="4932954" cy="5976664"/>
          </a:xfrm>
        </p:spPr>
        <p:txBody>
          <a:bodyPr>
            <a:noAutofit/>
          </a:bodyPr>
          <a:lstStyle/>
          <a:p>
            <a:r>
              <a:rPr lang="hu-HU" sz="1700" dirty="0"/>
              <a:t>A béketárgyalások magyar anyagának összeállításával, illetve az azzal kapcsolatos munka megszervezésével 1918 őszén a külügyminisztérium a későbbi miniszterelnököt, az akkor már nemzetközileg elismert földrajztudóst, a Földrajzi Társaság főtitkárát, gróf Teleki Pált bízta meg. Irányítása alatt nagyszámú tudós dolgozott, akik igen rövid idő alatt a Kárpát-medence földrajzi, etnikai, gazdasági és politikai viszonyait bemutató térképek, illetve dokumentumok egész sorát hozták létre. Céljuk az volt, hogy bizonyítsák a Kárpát-medence gazdasági egységét, tájegységeinek elválaszthatatlan összetartozását, valamint bemutassák az aktuális nemzetiségi viszonyokat. A magyar delegáció 1920 januárjában rendkívül sokoldalú, részletes, kiemelkedő tudományosságú anyagot vihetett magával a béketárgyalásokra. E munka legismertebb darabja az ún. „vörös térkép" (carte </a:t>
            </a:r>
            <a:r>
              <a:rPr lang="hu-HU" sz="1700" dirty="0" err="1"/>
              <a:t>rouge</a:t>
            </a:r>
            <a:r>
              <a:rPr lang="hu-HU" sz="1700" dirty="0"/>
              <a:t>), amely Magyarország etnikai viszonyait mutatta be. Nevét onnan kapta, hogy a magyarság vörös színnel volt rajta jelölve, újdonsága pedig abban rejlett, hogy a nemzetiségek szerinti népességeloszlást a világon elsőként a népsűrűség figyelembe vételével ábrázolta.</a:t>
            </a:r>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778"/>
          <a:stretch/>
        </p:blipFill>
        <p:spPr bwMode="auto">
          <a:xfrm>
            <a:off x="4932954" y="836712"/>
            <a:ext cx="4211046"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4953071"/>
      </p:ext>
    </p:extLst>
  </p:cSld>
  <p:clrMapOvr>
    <a:masterClrMapping/>
  </p:clrMapOvr>
  <mc:AlternateContent xmlns:mc="http://schemas.openxmlformats.org/markup-compatibility/2006" xmlns:p14="http://schemas.microsoft.com/office/powerpoint/2010/main">
    <mc:Choice Requires="p14">
      <p:transition spd="slow" p14:dur="1300" advTm="32414">
        <p14:pan dir="u"/>
      </p:transition>
    </mc:Choice>
    <mc:Fallback xmlns="">
      <p:transition spd="slow" advTm="32414">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980728"/>
          </a:xfrm>
        </p:spPr>
        <p:txBody>
          <a:bodyPr>
            <a:normAutofit/>
          </a:bodyPr>
          <a:lstStyle/>
          <a:p>
            <a:r>
              <a:rPr lang="hu-HU" sz="2500" b="0" dirty="0">
                <a:latin typeface="Algerian" pitchFamily="82" charset="0"/>
              </a:rPr>
              <a:t>Apponyi Albert védőbeszéde a párizsi békekonferenciáról Részletek 1</a:t>
            </a:r>
          </a:p>
        </p:txBody>
      </p:sp>
      <p:sp>
        <p:nvSpPr>
          <p:cNvPr id="6" name="Tartalom helye 2"/>
          <p:cNvSpPr>
            <a:spLocks noGrp="1"/>
          </p:cNvSpPr>
          <p:nvPr>
            <p:ph type="body" sz="half" idx="2"/>
          </p:nvPr>
        </p:nvSpPr>
        <p:spPr>
          <a:xfrm>
            <a:off x="0" y="981075"/>
            <a:ext cx="9144000" cy="5832475"/>
          </a:xfrm>
        </p:spPr>
        <p:txBody>
          <a:bodyPr>
            <a:noAutofit/>
          </a:bodyPr>
          <a:lstStyle/>
          <a:p>
            <a:r>
              <a:rPr lang="hu-HU" sz="1500" i="1" dirty="0"/>
              <a:t>Igen tisztelt Elnök Úr, Uraim! Engedjék meg, hogy még egyszer megköszönjem, hogy alkalmat adtak nekünk álláspontunk kifejtésére. Tulajdonképpen a kérdés megvitatását szerettem volna elérni, mert nézetem szerint ez az egyedüli eszköz, amely bennünket a megértéshez és az előttünk fekvő szövevényes kérdések helyes megismeréséhez vezethet. Minthogy azonban a Legfelsőbb Tanács e tekintetben már kinyilvánította akaratát, meg kell ez előtt hajolnom. Elfogadom tehát a kész helyzetet, és hogy idejüket túlságosan igénybe ne vegyem, egyenesen a tárgyra térek.</a:t>
            </a:r>
            <a:endParaRPr lang="hu-HU" sz="1500" dirty="0"/>
          </a:p>
          <a:p>
            <a:r>
              <a:rPr lang="hu-HU" sz="1500" i="1" dirty="0"/>
              <a:t>Tegnap óta a helyzet számunkra megváltozott: hivatalosan tudomásunkra hozták a békefeltételeket. Érzem a felelősség roppant súlyát, amely reám nehezedik abban a pillanatban, amikor Magyarország részéről elsőnek kell szólnom ezekről a feltételekről. De tétovázás nélkül nyíltan kimondom, hogy a békefeltételek, úgy, amint Önök szíveskedtek azokat nekünk átnyújtani, hazám számára lényeges módosítások nélkül elfogadhatatlanoknak látszanak. Tisztán látom azokat a veszélyeket és bajokat, amelyek a béke aláírásának megtagadásából származhatnak. Mégis, ha Magyarország abba a helyzetbe állíttatnék, hogy választania kellene ennek a békének az elfogadása vagy aláírásának visszautasítása között, úgy tulajdonképpen azt a kérdést kellene feltennie magának: legyen-e öngyilkos azért, hogy ne haljon meg.</a:t>
            </a:r>
          </a:p>
          <a:p>
            <a:r>
              <a:rPr lang="hu-HU" sz="1600" i="1" dirty="0"/>
              <a:t>Szerencsére még nem tartunk itt. Önök felszólítottak bennünket, hogy tegyük meg észrevételeinket. Ezek közül egynéhányat már a békefeltételek átvétele előtt bátorkodtunk eljuttatni Önökhöz. Biztosak vagyunk abban, hogy Önök a már átnyújtott és a jövőben átnyújtandó megjegyzéseinket a helyzet súlyossága által megkövetelt komolysággal és lelkiismeretességgel fogják áttanulmányozni. Reméljük tehát, hogy meg fogjuk győzni Önöket. Reméljük ezt annál is inkább, mert sem ma, sem későbben nem áll szándékunkban érzelmeinket kiteregetni, vagy kizárólag az általunk védelmezendőnek ítélt érdekek szempontjait képviselni. Olyan közös álláspontot keresünk, amely a kölcsönös megértést lehetővé teszi. És, Uraim, ezt az álláspontot már megtaláltuk. Ez a nemzetközi igazságosságnak, a népek szabadságának nagy eszméje, amelyet a Szövetséges Hatalmak oly fennen hirdettek, továbbá a béke, a stabilitás és az európai újjáépítés nagy, közös érdekei.</a:t>
            </a:r>
            <a:endParaRPr lang="hu-HU" sz="1600" dirty="0"/>
          </a:p>
          <a:p>
            <a:endParaRPr lang="hu-HU" sz="1500" dirty="0"/>
          </a:p>
        </p:txBody>
      </p:sp>
    </p:spTree>
    <p:extLst>
      <p:ext uri="{BB962C8B-B14F-4D97-AF65-F5344CB8AC3E}">
        <p14:creationId xmlns:p14="http://schemas.microsoft.com/office/powerpoint/2010/main" val="545709089"/>
      </p:ext>
    </p:extLst>
  </p:cSld>
  <p:clrMapOvr>
    <a:masterClrMapping/>
  </p:clrMapOvr>
  <mc:AlternateContent xmlns:mc="http://schemas.openxmlformats.org/markup-compatibility/2006" xmlns:p14="http://schemas.microsoft.com/office/powerpoint/2010/main">
    <mc:Choice Requires="p14">
      <p:transition spd="slow" p14:dur="2000" advTm="36254">
        <p14:ferris dir="l"/>
      </p:transition>
    </mc:Choice>
    <mc:Fallback xmlns="">
      <p:transition spd="slow" advTm="36254">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653" y="-6821"/>
            <a:ext cx="9162653" cy="1162050"/>
          </a:xfrm>
        </p:spPr>
        <p:txBody>
          <a:bodyPr>
            <a:normAutofit/>
          </a:bodyPr>
          <a:lstStyle/>
          <a:p>
            <a:r>
              <a:rPr lang="hu-HU" sz="2500" b="0" dirty="0">
                <a:latin typeface="Algerian" pitchFamily="82" charset="0"/>
              </a:rPr>
              <a:t>Apponyi Albert védőbeszéde a párizsi béke konferenciáról részletek 2</a:t>
            </a:r>
          </a:p>
        </p:txBody>
      </p:sp>
      <p:sp>
        <p:nvSpPr>
          <p:cNvPr id="4" name="Szöveg helye 3"/>
          <p:cNvSpPr>
            <a:spLocks noGrp="1"/>
          </p:cNvSpPr>
          <p:nvPr>
            <p:ph type="body" sz="half" idx="2"/>
          </p:nvPr>
        </p:nvSpPr>
        <p:spPr>
          <a:xfrm>
            <a:off x="0" y="1196752"/>
            <a:ext cx="9144000" cy="5661248"/>
          </a:xfrm>
        </p:spPr>
        <p:txBody>
          <a:bodyPr>
            <a:noAutofit/>
          </a:bodyPr>
          <a:lstStyle/>
          <a:p>
            <a:r>
              <a:rPr lang="hu-HU" sz="2000" i="1" dirty="0"/>
              <a:t>Ezeknek az elveknek és érdekeknek szempontjából vizsgáljuk meg a nekünk felajánlott béke feltételeit. Mindenekelőtt nem titkolhatjuk el megdöbbenésünket a békefeltételek mérhetetlen szigorúsága miatt. E megdöbbenés könnyen magyarázható.</a:t>
            </a:r>
            <a:endParaRPr lang="hu-HU" sz="2000" dirty="0"/>
          </a:p>
          <a:p>
            <a:r>
              <a:rPr lang="hu-HU" sz="2000" i="1" dirty="0"/>
              <a:t>A többi háborút viselő nemzettel, Németországgal, Ausztriával és Bulgáriával kötött béke feltételei mindenesetre szintén szigorúak. De közülük egyik sem tartalmazott olyan, a nemzet létét érintő területi változtatásokat, mint azok, amelyeket nekünk akarnak megszabni.</a:t>
            </a:r>
            <a:endParaRPr lang="hu-HU" sz="2000" dirty="0"/>
          </a:p>
          <a:p>
            <a:r>
              <a:rPr lang="hu-HU" sz="2000" i="1" dirty="0"/>
              <a:t>Magyarország számára ez azt jelentené, hogy elveszíti területének kétharmad és népességének majdnem kétharmad részét, és hogy a megmaradt Magyarországtól megvonják a gazdasági fejlődés majdnem összes feltételeit. Mert az ország e szerencsétlen középső része, elszakítva perifériáitól, meg lenne fosztva szén-, érc- és sóbányának legnagyobb részétől, épületfájától, olajától, földgázforrásaitól, munkaerejének jó részétől, alpesi legelőitől, amelyek marhaállományát táplálták; ez a szerencsétlen középső rész, mint mondottam, meg lenne fosztva a gazdasági fejlődés minden forrásától és eszközétől ugyanakkor, amikor azt kívánják tőle, hogy többet termeljen. Ily nehéz és rendkívüli helyzetet látva, felmerül a kérdés, hogy a fent említett elvek és érdekek mely szempontja váltotta ki ezt a különleges szigorúságot Magyarországgal szemben?</a:t>
            </a:r>
            <a:endParaRPr lang="hu-HU" sz="2000" dirty="0"/>
          </a:p>
        </p:txBody>
      </p:sp>
    </p:spTree>
    <p:extLst>
      <p:ext uri="{BB962C8B-B14F-4D97-AF65-F5344CB8AC3E}">
        <p14:creationId xmlns:p14="http://schemas.microsoft.com/office/powerpoint/2010/main" val="2581820073"/>
      </p:ext>
    </p:extLst>
  </p:cSld>
  <p:clrMapOvr>
    <a:masterClrMapping/>
  </p:clrMapOvr>
  <mc:AlternateContent xmlns:mc="http://schemas.openxmlformats.org/markup-compatibility/2006" xmlns:p14="http://schemas.microsoft.com/office/powerpoint/2010/main">
    <mc:Choice Requires="p14">
      <p:transition spd="slow" p14:dur="2000" advTm="35973">
        <p14:ferris dir="l"/>
      </p:transition>
    </mc:Choice>
    <mc:Fallback xmlns="">
      <p:transition spd="slow" advTm="35973">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2"/>
</p:tagLst>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ferenceId xmlns="a1330e0b-a331-4880-bbe6-133c2d8d74d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5FE391B879A2B48977D9B9B7140D730" ma:contentTypeVersion="10" ma:contentTypeDescription="Create a new document." ma:contentTypeScope="" ma:versionID="d65b048f9ce55caed1471f78a4d41e44">
  <xsd:schema xmlns:xsd="http://www.w3.org/2001/XMLSchema" xmlns:xs="http://www.w3.org/2001/XMLSchema" xmlns:p="http://schemas.microsoft.com/office/2006/metadata/properties" xmlns:ns2="a1330e0b-a331-4880-bbe6-133c2d8d74d6" targetNamespace="http://schemas.microsoft.com/office/2006/metadata/properties" ma:root="true" ma:fieldsID="6c3ad8934da730456127623dedc7d3de" ns2:_="">
    <xsd:import namespace="a1330e0b-a331-4880-bbe6-133c2d8d74d6"/>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330e0b-a331-4880-bbe6-133c2d8d74d6"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294727-BFE7-4D1D-9D87-5FB81BFECAFE}">
  <ds:schemaRefs>
    <ds:schemaRef ds:uri="http://schemas.microsoft.com/office/2006/metadata/properties"/>
    <ds:schemaRef ds:uri="http://schemas.microsoft.com/office/infopath/2007/PartnerControls"/>
    <ds:schemaRef ds:uri="a1330e0b-a331-4880-bbe6-133c2d8d74d6"/>
  </ds:schemaRefs>
</ds:datastoreItem>
</file>

<file path=customXml/itemProps2.xml><?xml version="1.0" encoding="utf-8"?>
<ds:datastoreItem xmlns:ds="http://schemas.openxmlformats.org/officeDocument/2006/customXml" ds:itemID="{DE1BE5C0-F655-4326-800D-C2A669653E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330e0b-a331-4880-bbe6-133c2d8d74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7DD7D65-CEC1-46BE-B2A5-58FDE3D272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2162</TotalTime>
  <Words>1989</Words>
  <Application>Microsoft Office PowerPoint</Application>
  <PresentationFormat>Diavetítés a képernyőre (4:3 oldalarány)</PresentationFormat>
  <Paragraphs>90</Paragraphs>
  <Slides>14</Slides>
  <Notes>1</Notes>
  <HiddenSlides>0</HiddenSlides>
  <MMClips>1</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14</vt:i4>
      </vt:variant>
    </vt:vector>
  </HeadingPairs>
  <TitlesOfParts>
    <vt:vector size="18" baseType="lpstr">
      <vt:lpstr>Algerian</vt:lpstr>
      <vt:lpstr>Arial</vt:lpstr>
      <vt:lpstr>Calibri</vt:lpstr>
      <vt:lpstr>Office-téma</vt:lpstr>
      <vt:lpstr>Trianon 100 éve</vt:lpstr>
      <vt:lpstr>Néhány életrajzi tudnivaló a Négy nagy mindegyikéről</vt:lpstr>
      <vt:lpstr>Néhány életrajzi tudnivaló a Négy nagy mindegyikéről</vt:lpstr>
      <vt:lpstr>Területi veszteségeink</vt:lpstr>
      <vt:lpstr>A hely ahol aláírták Magyarország halálos ítéletét Nagy- Trianon palota</vt:lpstr>
      <vt:lpstr>A trianoni béke feltételei</vt:lpstr>
      <vt:lpstr>Teleki Pál és a vörös térkép</vt:lpstr>
      <vt:lpstr>Apponyi Albert védőbeszéde a párizsi békekonferenciáról Részletek 1</vt:lpstr>
      <vt:lpstr>Apponyi Albert védőbeszéde a párizsi béke konferenciáról részletek 2</vt:lpstr>
      <vt:lpstr>Nagy költőink akiket megihletett a trianoni béke</vt:lpstr>
      <vt:lpstr>Nagy költőink akiket megihletett a trianoni béke</vt:lpstr>
      <vt:lpstr>Trianon régi képeslapokon</vt:lpstr>
      <vt:lpstr>Trianon képeslapok 2</vt:lpstr>
      <vt:lpstr>Köszönöm a figyelmet!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PC</dc:creator>
  <cp:lastModifiedBy>Magdolna Soproniné Iván</cp:lastModifiedBy>
  <cp:revision>58</cp:revision>
  <dcterms:created xsi:type="dcterms:W3CDTF">2020-05-26T11:38:22Z</dcterms:created>
  <dcterms:modified xsi:type="dcterms:W3CDTF">2020-06-03T16:24:49Z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0x01010075FE391B879A2B48977D9B9B7140D730</vt:lpwstr>
  </property>
</Properties>
</file>