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2"/>
  </p:notesMasterIdLst>
  <p:handoutMasterIdLst>
    <p:handoutMasterId r:id="rId23"/>
  </p:handoutMasterIdLst>
  <p:sldIdLst>
    <p:sldId id="267" r:id="rId5"/>
    <p:sldId id="278" r:id="rId6"/>
    <p:sldId id="279" r:id="rId7"/>
    <p:sldId id="280" r:id="rId8"/>
    <p:sldId id="281" r:id="rId9"/>
    <p:sldId id="288" r:id="rId10"/>
    <p:sldId id="289" r:id="rId11"/>
    <p:sldId id="269" r:id="rId12"/>
    <p:sldId id="271" r:id="rId13"/>
    <p:sldId id="272" r:id="rId14"/>
    <p:sldId id="283" r:id="rId15"/>
    <p:sldId id="287" r:id="rId16"/>
    <p:sldId id="282" r:id="rId17"/>
    <p:sldId id="277" r:id="rId18"/>
    <p:sldId id="284" r:id="rId19"/>
    <p:sldId id="285" r:id="rId20"/>
    <p:sldId id="286" r:id="rId21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A33B1E-33D3-43F6-AD53-C73992EE4E76}" v="1" dt="2020-06-03T16:25:28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107" d="100"/>
          <a:sy n="107" d="100"/>
        </p:scale>
        <p:origin x="138" y="16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olna Soproniné Iván" userId="117d6aec00fe7af1" providerId="LiveId" clId="{BFA33B1E-33D3-43F6-AD53-C73992EE4E76}"/>
    <pc:docChg chg="modSld">
      <pc:chgData name="Magdolna Soproniné Iván" userId="117d6aec00fe7af1" providerId="LiveId" clId="{BFA33B1E-33D3-43F6-AD53-C73992EE4E76}" dt="2020-06-03T16:25:55.664" v="50" actId="20577"/>
      <pc:docMkLst>
        <pc:docMk/>
      </pc:docMkLst>
      <pc:sldChg chg="addSp modSp mod">
        <pc:chgData name="Magdolna Soproniné Iván" userId="117d6aec00fe7af1" providerId="LiveId" clId="{BFA33B1E-33D3-43F6-AD53-C73992EE4E76}" dt="2020-06-03T16:25:55.664" v="50" actId="20577"/>
        <pc:sldMkLst>
          <pc:docMk/>
          <pc:sldMk cId="2707543024" sldId="267"/>
        </pc:sldMkLst>
        <pc:spChg chg="add mod">
          <ac:chgData name="Magdolna Soproniné Iván" userId="117d6aec00fe7af1" providerId="LiveId" clId="{BFA33B1E-33D3-43F6-AD53-C73992EE4E76}" dt="2020-06-03T16:25:55.664" v="50" actId="20577"/>
          <ac:spMkLst>
            <pc:docMk/>
            <pc:sldMk cId="2707543024" sldId="267"/>
            <ac:spMk id="4" creationId="{14318DF1-1219-419C-AF66-6751F3A54A9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/>
              <a:t>Alcím mintájának szerkesztése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Csoport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lipszis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Ellipszis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Csoport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Egyenes összekötő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Csoport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lipszis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Ellipszis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Csoport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Egyenes összekötő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Csoport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lipszis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lipszis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Csoport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Egyenes összekötő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Egyenes összekötő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8" name="Téglalap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Lekerekített téglalap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" dirty="0"/>
              <a:t>Megemlékezés Trianonról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" dirty="0"/>
              <a:t>A békeszerződés 100. évfordulója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4318DF1-1219-419C-AF66-6751F3A54A90}"/>
              </a:ext>
            </a:extLst>
          </p:cNvPr>
          <p:cNvSpPr txBox="1"/>
          <p:nvPr/>
        </p:nvSpPr>
        <p:spPr>
          <a:xfrm>
            <a:off x="5590356" y="544522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Készítette: Juhász Boglárka 7.c osztályos tanuló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hu" dirty="0"/>
              <a:t>Kárpáti Piroska – Üzenet Erdélyből (1920)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hu-HU" dirty="0"/>
              <a:t>Üzent az Olt, Maros, Szamos,</a:t>
            </a:r>
            <a:br>
              <a:rPr lang="hu-HU" dirty="0"/>
            </a:br>
            <a:r>
              <a:rPr lang="hu-HU" dirty="0"/>
              <a:t>Minden hullámuk vértől zavaros,</a:t>
            </a:r>
            <a:br>
              <a:rPr lang="hu-HU" dirty="0"/>
            </a:br>
            <a:r>
              <a:rPr lang="hu-HU" dirty="0"/>
              <a:t>Halljátok, ott túl a Tiszán,</a:t>
            </a:r>
            <a:br>
              <a:rPr lang="hu-HU" dirty="0"/>
            </a:br>
            <a:r>
              <a:rPr lang="hu-HU" dirty="0"/>
              <a:t>Mit zúg a szél a Hargitán</a:t>
            </a:r>
            <a:br>
              <a:rPr lang="hu-HU" dirty="0"/>
            </a:br>
            <a:r>
              <a:rPr lang="hu-HU" dirty="0"/>
              <a:t>Mit visszhangoznak a Csíki hegyek,</a:t>
            </a:r>
            <a:br>
              <a:rPr lang="hu-HU" dirty="0"/>
            </a:br>
            <a:r>
              <a:rPr lang="hu-HU" dirty="0"/>
              <a:t>Erdély hegyein sűrű fellegek</a:t>
            </a:r>
            <a:br>
              <a:rPr lang="hu-HU" dirty="0"/>
            </a:br>
            <a:br>
              <a:rPr lang="hu-HU" dirty="0"/>
            </a:br>
            <a:r>
              <a:rPr lang="hu-HU" dirty="0"/>
              <a:t>Ez itt magyar föld és az is marad,</a:t>
            </a:r>
            <a:br>
              <a:rPr lang="hu-HU" dirty="0"/>
            </a:br>
            <a:r>
              <a:rPr lang="hu-HU" dirty="0"/>
              <a:t>Tiporják bár most idegen hadak,</a:t>
            </a:r>
            <a:br>
              <a:rPr lang="hu-HU" dirty="0"/>
            </a:br>
            <a:r>
              <a:rPr lang="hu-HU" dirty="0"/>
              <a:t>Csaba mondája új erőre kél,</a:t>
            </a:r>
            <a:br>
              <a:rPr lang="hu-HU" dirty="0"/>
            </a:br>
            <a:r>
              <a:rPr lang="hu-HU" dirty="0"/>
              <a:t>Segít a vihar és segít a szél,</a:t>
            </a:r>
            <a:br>
              <a:rPr lang="hu-HU" dirty="0"/>
            </a:br>
            <a:r>
              <a:rPr lang="hu-HU" dirty="0"/>
              <a:t>Segít a tűz, a víz, a csillagok,</a:t>
            </a:r>
            <a:br>
              <a:rPr lang="hu-HU" dirty="0"/>
            </a:br>
            <a:r>
              <a:rPr lang="hu-HU" dirty="0"/>
              <a:t>S mi nem leszünk mások, csak magyarok!</a:t>
            </a:r>
            <a:br>
              <a:rPr lang="hu-HU" dirty="0"/>
            </a:br>
            <a:br>
              <a:rPr lang="hu-HU" dirty="0"/>
            </a:br>
            <a:r>
              <a:rPr lang="hu-HU" dirty="0"/>
              <a:t>Ha szól a kürt, egy szálig felkelünk!</a:t>
            </a:r>
            <a:br>
              <a:rPr lang="hu-HU" dirty="0"/>
            </a:br>
            <a:r>
              <a:rPr lang="hu-HU" dirty="0"/>
              <a:t>Halott vitézek lelke jár velünk.</a:t>
            </a:r>
            <a:br>
              <a:rPr lang="hu-HU" dirty="0"/>
            </a:br>
            <a:r>
              <a:rPr lang="hu-HU" dirty="0"/>
              <a:t>Előttünk száll az ős Turul-madár,</a:t>
            </a:r>
            <a:br>
              <a:rPr lang="hu-HU" dirty="0"/>
            </a:br>
            <a:r>
              <a:rPr lang="hu-HU" dirty="0"/>
              <a:t>Nem is lesz gát, és nem lesz akadály!</a:t>
            </a:r>
            <a:br>
              <a:rPr lang="hu-HU" dirty="0"/>
            </a:br>
            <a:r>
              <a:rPr lang="hu-HU" dirty="0"/>
              <a:t>Ember lakol, ki ellenünk szegül,</a:t>
            </a:r>
            <a:br>
              <a:rPr lang="hu-HU" dirty="0"/>
            </a:br>
            <a:r>
              <a:rPr lang="hu-HU" dirty="0"/>
              <a:t>A székely állja, rendületlenül!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878388" y="1803400"/>
            <a:ext cx="4773956" cy="42672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hu-HU" dirty="0"/>
              <a:t>Üzenik a gyergyói havasok</a:t>
            </a:r>
            <a:br>
              <a:rPr lang="hu-HU" dirty="0"/>
            </a:br>
            <a:r>
              <a:rPr lang="hu-HU" dirty="0"/>
              <a:t>Megvannak még a régi fokosok!</a:t>
            </a:r>
            <a:br>
              <a:rPr lang="hu-HU" dirty="0"/>
            </a:br>
            <a:r>
              <a:rPr lang="hu-HU" dirty="0"/>
              <a:t>Elő velük, jertek, segítsetek!</a:t>
            </a:r>
            <a:br>
              <a:rPr lang="hu-HU" dirty="0"/>
            </a:br>
            <a:r>
              <a:rPr lang="hu-HU" dirty="0"/>
              <a:t>Székely anya küld egy üzenetet</a:t>
            </a:r>
            <a:br>
              <a:rPr lang="hu-HU" dirty="0"/>
            </a:br>
            <a:r>
              <a:rPr lang="hu-HU" dirty="0"/>
              <a:t>Hollók, keselyűk tépik a szívünket,</a:t>
            </a:r>
            <a:br>
              <a:rPr lang="hu-HU" dirty="0"/>
            </a:br>
            <a:r>
              <a:rPr lang="hu-HU" dirty="0"/>
              <a:t>Rablóhordák szívják a vérünket!</a:t>
            </a:r>
            <a:br>
              <a:rPr lang="hu-HU" dirty="0"/>
            </a:br>
            <a:br>
              <a:rPr lang="hu-HU" dirty="0"/>
            </a:br>
            <a:r>
              <a:rPr lang="hu-HU" dirty="0"/>
              <a:t>Ha nem harcoltok vélünk, elveszünk!</a:t>
            </a:r>
            <a:br>
              <a:rPr lang="hu-HU" dirty="0"/>
            </a:br>
            <a:r>
              <a:rPr lang="hu-HU" dirty="0"/>
              <a:t>E végső harcban egyedül leszünk!</a:t>
            </a:r>
            <a:br>
              <a:rPr lang="hu-HU" dirty="0"/>
            </a:br>
            <a:r>
              <a:rPr lang="hu-HU" dirty="0"/>
              <a:t>És a honszerző hősök hantja vár,</a:t>
            </a:r>
            <a:br>
              <a:rPr lang="hu-HU" dirty="0"/>
            </a:br>
            <a:r>
              <a:rPr lang="hu-HU" dirty="0"/>
              <a:t>Ha odavész az ősmagyar határ!</a:t>
            </a:r>
            <a:br>
              <a:rPr lang="hu-HU" dirty="0"/>
            </a:br>
            <a:r>
              <a:rPr lang="hu-HU" dirty="0"/>
              <a:t>És ha rablóknak kedvez a világ,</a:t>
            </a:r>
            <a:br>
              <a:rPr lang="hu-HU" dirty="0"/>
            </a:br>
            <a:r>
              <a:rPr lang="hu-HU" dirty="0"/>
              <a:t>Mutassunk akkor egy új, nagy csodát!</a:t>
            </a:r>
            <a:br>
              <a:rPr lang="hu-HU" dirty="0"/>
            </a:br>
            <a:br>
              <a:rPr lang="hu-HU" dirty="0"/>
            </a:br>
            <a:r>
              <a:rPr lang="hu-HU" dirty="0"/>
              <a:t>Megmozdulnak mind a Csíki hegyek,</a:t>
            </a:r>
            <a:br>
              <a:rPr lang="hu-HU" dirty="0"/>
            </a:br>
            <a:r>
              <a:rPr lang="hu-HU" dirty="0"/>
              <a:t>Székelyföld nem terem több kenyeret,</a:t>
            </a:r>
            <a:br>
              <a:rPr lang="hu-HU" dirty="0"/>
            </a:br>
            <a:r>
              <a:rPr lang="hu-HU" dirty="0"/>
              <a:t>Elhervad minden illatos virág,</a:t>
            </a:r>
            <a:br>
              <a:rPr lang="hu-HU" dirty="0"/>
            </a:br>
            <a:r>
              <a:rPr lang="hu-HU" dirty="0"/>
              <a:t>Mérget terem minden gyümölcsfaág.</a:t>
            </a:r>
            <a:br>
              <a:rPr lang="hu-HU" dirty="0"/>
            </a:br>
            <a:r>
              <a:rPr lang="hu-HU" dirty="0"/>
              <a:t>Vizek háta nem ringat csónakot,</a:t>
            </a:r>
            <a:br>
              <a:rPr lang="hu-HU" dirty="0"/>
            </a:br>
            <a:r>
              <a:rPr lang="hu-HU" dirty="0"/>
              <a:t>Székely anya nem szül több magzatot!</a:t>
            </a:r>
            <a:br>
              <a:rPr lang="hu-HU" dirty="0"/>
            </a:br>
            <a:br>
              <a:rPr lang="hu-HU" dirty="0"/>
            </a:br>
            <a:r>
              <a:rPr lang="hu-HU" dirty="0"/>
              <a:t>Vadon, puszta lesz az egész vidék,</a:t>
            </a:r>
            <a:br>
              <a:rPr lang="hu-HU" dirty="0"/>
            </a:br>
            <a:r>
              <a:rPr lang="hu-HU" dirty="0"/>
              <a:t>S végezetül, ha ez sem lesz elég,</a:t>
            </a:r>
            <a:br>
              <a:rPr lang="hu-HU" dirty="0"/>
            </a:br>
            <a:r>
              <a:rPr lang="hu-HU" dirty="0"/>
              <a:t>A föld megindul, a mennybolt leszakad,</a:t>
            </a:r>
            <a:br>
              <a:rPr lang="hu-HU" dirty="0"/>
            </a:br>
            <a:r>
              <a:rPr lang="hu-HU" dirty="0"/>
              <a:t>De Erdély földje csak magyar marad!</a:t>
            </a:r>
          </a:p>
        </p:txBody>
      </p:sp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József Attila – Nem! Nem! Soha! (1922)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60509" y="1803400"/>
            <a:ext cx="4773956" cy="43011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Szép kincses Kolozsvár, Mátyás büszkesége</a:t>
            </a:r>
            <a:br>
              <a:rPr lang="hu-HU" dirty="0"/>
            </a:br>
            <a:r>
              <a:rPr lang="hu-HU" dirty="0"/>
              <a:t>Nem lehet, nem, soha! </a:t>
            </a:r>
            <a:r>
              <a:rPr lang="hu-HU" dirty="0" err="1"/>
              <a:t>Oláhország</a:t>
            </a:r>
            <a:r>
              <a:rPr lang="hu-HU" dirty="0"/>
              <a:t> éke!</a:t>
            </a:r>
            <a:br>
              <a:rPr lang="hu-HU" dirty="0"/>
            </a:br>
            <a:r>
              <a:rPr lang="hu-HU" dirty="0"/>
              <a:t>Nem teremhet Bánát a rácnak kenyeret!</a:t>
            </a:r>
            <a:br>
              <a:rPr lang="hu-HU" dirty="0"/>
            </a:br>
            <a:r>
              <a:rPr lang="hu-HU" dirty="0"/>
              <a:t>Magyar szél fog fúni a Kárpátok felett!</a:t>
            </a:r>
            <a:br>
              <a:rPr lang="hu-HU" dirty="0"/>
            </a:b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Ha </a:t>
            </a:r>
            <a:r>
              <a:rPr lang="hu-HU" dirty="0" err="1"/>
              <a:t>eljő</a:t>
            </a:r>
            <a:r>
              <a:rPr lang="hu-HU" dirty="0"/>
              <a:t> az idő - a sírok nyílnak fel,</a:t>
            </a:r>
            <a:br>
              <a:rPr lang="hu-HU" dirty="0"/>
            </a:br>
            <a:r>
              <a:rPr lang="hu-HU" dirty="0"/>
              <a:t>Ha </a:t>
            </a:r>
            <a:r>
              <a:rPr lang="hu-HU" dirty="0" err="1"/>
              <a:t>eljő</a:t>
            </a:r>
            <a:r>
              <a:rPr lang="hu-HU" dirty="0"/>
              <a:t> az idő - a magyar talpra kel,</a:t>
            </a:r>
            <a:br>
              <a:rPr lang="hu-HU" dirty="0"/>
            </a:br>
            <a:r>
              <a:rPr lang="hu-HU" dirty="0"/>
              <a:t>Ha </a:t>
            </a:r>
            <a:r>
              <a:rPr lang="hu-HU" dirty="0" err="1"/>
              <a:t>eljő</a:t>
            </a:r>
            <a:r>
              <a:rPr lang="hu-HU" dirty="0"/>
              <a:t> az idő - erős lesz a karunk,</a:t>
            </a:r>
            <a:br>
              <a:rPr lang="hu-HU" dirty="0"/>
            </a:br>
            <a:r>
              <a:rPr lang="hu-HU" dirty="0"/>
              <a:t>Várjatok, Testvérek, ott leszünk, nem adunk!</a:t>
            </a:r>
            <a:br>
              <a:rPr lang="hu-HU" dirty="0"/>
            </a:b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Majd nemes haraggal rohanunk előre,</a:t>
            </a:r>
            <a:br>
              <a:rPr lang="hu-HU" dirty="0"/>
            </a:br>
            <a:r>
              <a:rPr lang="hu-HU" dirty="0"/>
              <a:t>Vérkeresztet festünk majd a határkőre</a:t>
            </a:r>
            <a:br>
              <a:rPr lang="hu-HU" dirty="0"/>
            </a:br>
            <a:r>
              <a:rPr lang="hu-HU" dirty="0"/>
              <a:t>És mindent letiprunk! - Az lesz a viadal!! -</a:t>
            </a:r>
            <a:br>
              <a:rPr lang="hu-HU" dirty="0"/>
            </a:br>
            <a:r>
              <a:rPr lang="hu-HU" dirty="0"/>
              <a:t>Szembeszállunk mi a poklok kapuival!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65701" y="1803400"/>
            <a:ext cx="4773956" cy="4267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Bömbölve rohanunk majd, mint a tengerár,</a:t>
            </a:r>
            <a:br>
              <a:rPr lang="hu-HU" dirty="0"/>
            </a:br>
            <a:r>
              <a:rPr lang="hu-HU" dirty="0"/>
              <a:t>Egy csepp vérig küzdünk s áll a magyar határ</a:t>
            </a:r>
            <a:br>
              <a:rPr lang="hu-HU" dirty="0"/>
            </a:br>
            <a:r>
              <a:rPr lang="hu-HU" dirty="0"/>
              <a:t>Teljes egészében, mint nem is oly régen</a:t>
            </a:r>
            <a:br>
              <a:rPr lang="hu-HU" dirty="0"/>
            </a:br>
            <a:r>
              <a:rPr lang="hu-HU" dirty="0"/>
              <a:t>És csillagunk ismét tündöklik az égen.</a:t>
            </a:r>
            <a:br>
              <a:rPr lang="hu-HU" dirty="0"/>
            </a:b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A lobogónk lobog, villámlik a kardunk,</a:t>
            </a:r>
            <a:br>
              <a:rPr lang="hu-HU" dirty="0"/>
            </a:br>
            <a:r>
              <a:rPr lang="hu-HU" dirty="0"/>
              <a:t>Fut a gaz előlünk - hisz magyarok vagyunk!</a:t>
            </a:r>
            <a:br>
              <a:rPr lang="hu-HU" dirty="0"/>
            </a:br>
            <a:r>
              <a:rPr lang="hu-HU" dirty="0"/>
              <a:t>Felhatol az égig haragos szózatunk:</a:t>
            </a:r>
            <a:br>
              <a:rPr lang="hu-HU" dirty="0"/>
            </a:br>
            <a:r>
              <a:rPr lang="hu-HU" dirty="0"/>
              <a:t>Hazánkat akarjuk! vagy érte meghalunk.</a:t>
            </a:r>
            <a:br>
              <a:rPr lang="hu-HU" dirty="0"/>
            </a:b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Nem </a:t>
            </a:r>
            <a:r>
              <a:rPr lang="hu-HU" dirty="0" err="1"/>
              <a:t>lész</a:t>
            </a:r>
            <a:r>
              <a:rPr lang="hu-HU" dirty="0"/>
              <a:t> kisebb Hazánk, nem, egy arasszal sem,</a:t>
            </a:r>
            <a:br>
              <a:rPr lang="hu-HU" dirty="0"/>
            </a:br>
            <a:r>
              <a:rPr lang="hu-HU" dirty="0"/>
              <a:t>Úgy fogsz tündökölni, mint régen, fényesen,</a:t>
            </a:r>
            <a:br>
              <a:rPr lang="hu-HU" dirty="0"/>
            </a:br>
            <a:r>
              <a:rPr lang="hu-HU" dirty="0"/>
              <a:t>Magyar rónán, hegyen egy kiáltás zúg át:</a:t>
            </a:r>
            <a:br>
              <a:rPr lang="hu-HU" dirty="0"/>
            </a:br>
            <a:r>
              <a:rPr lang="hu-HU" dirty="0"/>
              <a:t>Nem engedjük soha! soha Árpád honát!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130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Emlékművek Trianonról</a:t>
            </a:r>
          </a:p>
        </p:txBody>
      </p:sp>
    </p:spTree>
    <p:extLst>
      <p:ext uri="{BB962C8B-B14F-4D97-AF65-F5344CB8AC3E}">
        <p14:creationId xmlns:p14="http://schemas.microsoft.com/office/powerpoint/2010/main" val="24375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hu" dirty="0"/>
              <a:t>Mogyoród – Trianoni-emléktábla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8" b="-1687"/>
          <a:stretch/>
        </p:blipFill>
        <p:spPr>
          <a:xfrm>
            <a:off x="3286100" y="2204864"/>
            <a:ext cx="5112568" cy="3937744"/>
          </a:xfrm>
        </p:spPr>
      </p:pic>
    </p:spTree>
    <p:extLst>
      <p:ext uri="{BB962C8B-B14F-4D97-AF65-F5344CB8AC3E}">
        <p14:creationId xmlns:p14="http://schemas.microsoft.com/office/powerpoint/2010/main" val="42377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hu" dirty="0"/>
              <a:t>Zalacséb – Trianon-emlékpark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46895"/>
            <a:ext cx="4773613" cy="3580209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13" y="2587782"/>
            <a:ext cx="4773612" cy="2698436"/>
          </a:xfrm>
        </p:spPr>
      </p:pic>
    </p:spTree>
    <p:extLst>
      <p:ext uri="{BB962C8B-B14F-4D97-AF65-F5344CB8AC3E}">
        <p14:creationId xmlns:p14="http://schemas.microsoft.com/office/powerpoint/2010/main" val="8494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Vecsés – Trianon-emlékpark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91" y="1803400"/>
            <a:ext cx="9459642" cy="4267200"/>
          </a:xfrm>
        </p:spPr>
      </p:pic>
    </p:spTree>
    <p:extLst>
      <p:ext uri="{BB962C8B-B14F-4D97-AF65-F5344CB8AC3E}">
        <p14:creationId xmlns:p14="http://schemas.microsoft.com/office/powerpoint/2010/main" val="249920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Budapest, Csepel – Trianon-emlékmű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b="9593"/>
          <a:stretch/>
        </p:blipFill>
        <p:spPr>
          <a:xfrm>
            <a:off x="4438229" y="1844824"/>
            <a:ext cx="3312368" cy="4588086"/>
          </a:xfrm>
        </p:spPr>
      </p:pic>
    </p:spTree>
    <p:extLst>
      <p:ext uri="{BB962C8B-B14F-4D97-AF65-F5344CB8AC3E}">
        <p14:creationId xmlns:p14="http://schemas.microsoft.com/office/powerpoint/2010/main" val="87268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br>
              <a:rPr lang="hu-HU" dirty="0"/>
            </a:b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Juhász Boglárka  7/c</a:t>
            </a:r>
          </a:p>
        </p:txBody>
      </p:sp>
    </p:spTree>
    <p:extLst>
      <p:ext uri="{BB962C8B-B14F-4D97-AF65-F5344CB8AC3E}">
        <p14:creationId xmlns:p14="http://schemas.microsoft.com/office/powerpoint/2010/main" val="7761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Trianon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405780" y="2420887"/>
            <a:ext cx="4773956" cy="3639953"/>
          </a:xfrm>
        </p:spPr>
        <p:txBody>
          <a:bodyPr rtlCol="0"/>
          <a:lstStyle/>
          <a:p>
            <a:pPr rtl="0"/>
            <a:r>
              <a:rPr lang="hu" dirty="0"/>
              <a:t>A trianoni békeszerződés az I. </a:t>
            </a:r>
            <a:r>
              <a:rPr lang="hu-HU" dirty="0"/>
              <a:t>v</a:t>
            </a:r>
            <a:r>
              <a:rPr lang="hu" dirty="0"/>
              <a:t>ilágháborúban vesztes Magyarország és a győztes antant szövetség hatalmai között jött létre.</a:t>
            </a:r>
          </a:p>
          <a:p>
            <a:pPr marL="0" indent="0" rtl="0">
              <a:buNone/>
            </a:pPr>
            <a:endParaRPr lang="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36" y="1811937"/>
            <a:ext cx="6678515" cy="2715479"/>
          </a:xfrm>
        </p:spPr>
      </p:pic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A békeszerződés aláírása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5" b="9177"/>
          <a:stretch/>
        </p:blipFill>
        <p:spPr>
          <a:xfrm>
            <a:off x="7769210" y="1884771"/>
            <a:ext cx="3175016" cy="4104457"/>
          </a:xfrm>
        </p:spPr>
      </p:pic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A szerződést 1920. június 4-én írták alá a versailles-i Nagy Trianon-kastély folyosóján.</a:t>
            </a:r>
          </a:p>
          <a:p>
            <a:r>
              <a:rPr lang="hu-HU" dirty="0"/>
              <a:t>Magyar aláírói </a:t>
            </a:r>
            <a:r>
              <a:rPr lang="hu-HU" dirty="0" err="1"/>
              <a:t>Benárd</a:t>
            </a:r>
            <a:r>
              <a:rPr lang="hu-HU" dirty="0"/>
              <a:t> Ágost küldöttségvezető és </a:t>
            </a:r>
            <a:r>
              <a:rPr lang="hu-HU" dirty="0" err="1"/>
              <a:t>Drasche-Lázár</a:t>
            </a:r>
            <a:r>
              <a:rPr lang="hu-HU" dirty="0"/>
              <a:t> Alfréd rendkívüli követ, államtitkár voltak.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1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Rendelkezések az elcsatolt területekről </a:t>
            </a:r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6125145" y="2060848"/>
            <a:ext cx="4773956" cy="4267200"/>
          </a:xfrm>
        </p:spPr>
        <p:txBody>
          <a:bodyPr rtlCol="0"/>
          <a:lstStyle/>
          <a:p>
            <a:r>
              <a:rPr lang="hu-HU" dirty="0"/>
              <a:t>A békeszerződés eredményeképp a 282 870 km² területű Magyarország, 92 952 km²</a:t>
            </a:r>
            <a:r>
              <a:rPr lang="hu-HU" dirty="0" err="1"/>
              <a:t>-re</a:t>
            </a:r>
            <a:r>
              <a:rPr lang="hu-HU" dirty="0"/>
              <a:t> csökkent.</a:t>
            </a:r>
          </a:p>
          <a:p>
            <a:r>
              <a:rPr lang="hu-HU" dirty="0"/>
              <a:t>Lakosságának pedig több mint a felét „elvesztette”, az 1910-ben még 18 264 533 fős ország lakossága 7 615 117 főre esett vissza.</a:t>
            </a:r>
            <a:endParaRPr lang="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060848"/>
            <a:ext cx="4538394" cy="4168357"/>
          </a:xfrm>
        </p:spPr>
      </p:pic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Katonai rendelkezések</a:t>
            </a:r>
          </a:p>
        </p:txBody>
      </p:sp>
      <p:sp>
        <p:nvSpPr>
          <p:cNvPr id="10" name="Tartalom helye 9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r>
              <a:rPr lang="hu-HU" dirty="0"/>
              <a:t>A békeszerződés katonai rendelkezése szerint Magyarországon meg kellett szüntetni az általános hadkötelezettséget. Csak önkéntes haderő lehetett, összesen 35 000 fővel.</a:t>
            </a:r>
          </a:p>
          <a:p>
            <a:r>
              <a:rPr lang="hu-HU" dirty="0"/>
              <a:t>A hadseregnek páncélozott járművei és repülőgépei sem lehettek.</a:t>
            </a:r>
          </a:p>
          <a:p>
            <a:r>
              <a:rPr lang="hu-HU" dirty="0"/>
              <a:t>Nem engedélyezték repülőgépek és hadihajók gyártását.</a:t>
            </a:r>
            <a:endParaRPr lang="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01" y="2439667"/>
            <a:ext cx="3653035" cy="2994666"/>
          </a:xfrm>
        </p:spPr>
      </p:pic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hűséges város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38840" y="1931166"/>
            <a:ext cx="4773956" cy="4267200"/>
          </a:xfrm>
        </p:spPr>
        <p:txBody>
          <a:bodyPr>
            <a:normAutofit/>
          </a:bodyPr>
          <a:lstStyle/>
          <a:p>
            <a:r>
              <a:rPr lang="hu-HU" dirty="0"/>
              <a:t>A trianoni békeszerződés Sopront és környékét a későbbi Burgenlanddal együtt Ausztriának ítélte.</a:t>
            </a:r>
          </a:p>
          <a:p>
            <a:r>
              <a:rPr lang="hu-HU" dirty="0"/>
              <a:t>A terület osztrákok általi kiürítését az ott élők felkelésekkel próbálták ellehetetleníteni.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77" y="1916832"/>
            <a:ext cx="5731251" cy="3744416"/>
          </a:xfrm>
        </p:spPr>
      </p:pic>
    </p:spTree>
    <p:extLst>
      <p:ext uri="{BB962C8B-B14F-4D97-AF65-F5344CB8AC3E}">
        <p14:creationId xmlns:p14="http://schemas.microsoft.com/office/powerpoint/2010/main" val="17775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hűséges város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1921. december 14-én népszavazást rendeztek  Sopronban, arról, hogy Ausztriához, vagy Magyarországhoz szeretnének tartozni</a:t>
            </a:r>
            <a:endParaRPr lang="hu-HU" b="1" dirty="0"/>
          </a:p>
          <a:p>
            <a:r>
              <a:rPr lang="hu-HU" dirty="0"/>
              <a:t>Sopron és környékének lakói kinyilvánították: Magyarország polgárai akarnak maradni. Ez volt az egyetlen alkalom, amikor a trianoni békeszerződést módosították.</a:t>
            </a:r>
          </a:p>
          <a:p>
            <a:r>
              <a:rPr lang="hu-HU" dirty="0"/>
              <a:t>A nemzetgyűlés a népszavazás emlékét törvénybe iktatta, és Sopronnak a </a:t>
            </a:r>
            <a:r>
              <a:rPr lang="hu-HU" dirty="0" err="1"/>
              <a:t>Civitas</a:t>
            </a:r>
            <a:r>
              <a:rPr lang="hu-HU" dirty="0"/>
              <a:t> </a:t>
            </a:r>
            <a:r>
              <a:rPr lang="hu-HU" dirty="0" err="1"/>
              <a:t>fidelissima</a:t>
            </a:r>
            <a:r>
              <a:rPr lang="hu-HU" dirty="0"/>
              <a:t> (Leghűségesebb város) címet adományozta</a:t>
            </a:r>
          </a:p>
          <a:p>
            <a:endParaRPr lang="hu-HU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56" y="1803400"/>
            <a:ext cx="4792240" cy="4284826"/>
          </a:xfrm>
        </p:spPr>
      </p:pic>
    </p:spTree>
    <p:extLst>
      <p:ext uri="{BB962C8B-B14F-4D97-AF65-F5344CB8AC3E}">
        <p14:creationId xmlns:p14="http://schemas.microsoft.com/office/powerpoint/2010/main" val="91624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Trianon hatása a szépirodalomban</a:t>
            </a:r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3852" y="476672"/>
            <a:ext cx="9751060" cy="1168400"/>
          </a:xfrm>
        </p:spPr>
        <p:txBody>
          <a:bodyPr rtlCol="0"/>
          <a:lstStyle/>
          <a:p>
            <a:pPr rtl="0"/>
            <a:r>
              <a:rPr lang="hu" dirty="0"/>
              <a:t>Juhász Gyula – A békekötésre (1920)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half" idx="1"/>
          </p:nvPr>
        </p:nvSpPr>
        <p:spPr>
          <a:xfrm>
            <a:off x="1053852" y="1803400"/>
            <a:ext cx="4773956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Magyar Tiborc, világ árvája, pórja,</a:t>
            </a:r>
            <a:br>
              <a:rPr lang="hu-HU" dirty="0"/>
            </a:br>
            <a:r>
              <a:rPr lang="hu-HU" dirty="0"/>
              <a:t>Nézz sírva és kacagva a nagyokra,</a:t>
            </a:r>
            <a:br>
              <a:rPr lang="hu-HU" dirty="0"/>
            </a:br>
            <a:r>
              <a:rPr lang="hu-HU" dirty="0"/>
              <a:t>Kik becstelen kötéssel hámba fognak,</a:t>
            </a:r>
            <a:br>
              <a:rPr lang="hu-HU" dirty="0"/>
            </a:br>
            <a:r>
              <a:rPr lang="hu-HU" dirty="0"/>
              <a:t>Hogy tested, lelked add el a pokolnak!</a:t>
            </a:r>
            <a:br>
              <a:rPr lang="hu-HU" dirty="0"/>
            </a:b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De azután töröld le könnyedet</a:t>
            </a:r>
            <a:br>
              <a:rPr lang="hu-HU" dirty="0"/>
            </a:br>
            <a:r>
              <a:rPr lang="hu-HU" dirty="0"/>
              <a:t>És kacagásod jobb időkre tedd,</a:t>
            </a:r>
            <a:br>
              <a:rPr lang="hu-HU" dirty="0"/>
            </a:br>
            <a:r>
              <a:rPr lang="hu-HU" dirty="0"/>
              <a:t>Úgy állj eléjük, mint a </a:t>
            </a:r>
            <a:r>
              <a:rPr lang="hu-HU" dirty="0" err="1"/>
              <a:t>végitélet</a:t>
            </a:r>
            <a:br>
              <a:rPr lang="hu-HU" dirty="0"/>
            </a:br>
            <a:r>
              <a:rPr lang="hu-HU" dirty="0"/>
              <a:t>Bús angyala, ki e világba tévedt:</a:t>
            </a:r>
            <a:br>
              <a:rPr lang="hu-HU" dirty="0"/>
            </a:b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- Urak, világnak gőgös urai,</a:t>
            </a:r>
            <a:br>
              <a:rPr lang="hu-HU" dirty="0"/>
            </a:br>
            <a:r>
              <a:rPr lang="hu-HU" dirty="0"/>
              <a:t>Nem gyásznak napja nékem e mai,</a:t>
            </a:r>
            <a:br>
              <a:rPr lang="hu-HU" dirty="0"/>
            </a:br>
            <a:r>
              <a:rPr lang="hu-HU" dirty="0"/>
              <a:t>Emlék, remény lelkemben úgy remeg,</a:t>
            </a:r>
            <a:br>
              <a:rPr lang="hu-HU" dirty="0"/>
            </a:br>
            <a:r>
              <a:rPr lang="hu-HU" dirty="0"/>
              <a:t>Mint villámos viharban az egek!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6382444" y="1803400"/>
            <a:ext cx="4773956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Kardom letettem, várok, dacolok,</a:t>
            </a:r>
            <a:br>
              <a:rPr lang="hu-HU" dirty="0"/>
            </a:br>
            <a:r>
              <a:rPr lang="hu-HU" dirty="0"/>
              <a:t>Az Isten él és a vén föld forog,</a:t>
            </a:r>
            <a:br>
              <a:rPr lang="hu-HU" dirty="0"/>
            </a:br>
            <a:r>
              <a:rPr lang="hu-HU" dirty="0" err="1"/>
              <a:t>Mene</a:t>
            </a:r>
            <a:r>
              <a:rPr lang="hu-HU" dirty="0"/>
              <a:t>, </a:t>
            </a:r>
            <a:r>
              <a:rPr lang="hu-HU" dirty="0" err="1"/>
              <a:t>Tekel</a:t>
            </a:r>
            <a:r>
              <a:rPr lang="hu-HU" dirty="0"/>
              <a:t>, </a:t>
            </a:r>
            <a:r>
              <a:rPr lang="hu-HU" dirty="0" err="1"/>
              <a:t>Fáresz</a:t>
            </a:r>
            <a:r>
              <a:rPr lang="hu-HU" dirty="0"/>
              <a:t>: fölírva van</a:t>
            </a:r>
            <a:br>
              <a:rPr lang="hu-HU" dirty="0"/>
            </a:br>
            <a:r>
              <a:rPr lang="hu-HU" dirty="0"/>
              <a:t>Bitang hódítók palotáiban.</a:t>
            </a:r>
            <a:br>
              <a:rPr lang="hu-HU" dirty="0"/>
            </a:b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Már reng a föld, már villámlik az ég,</a:t>
            </a:r>
            <a:br>
              <a:rPr lang="hu-HU" dirty="0"/>
            </a:br>
            <a:r>
              <a:rPr lang="hu-HU" dirty="0"/>
              <a:t>Lesz itt ítélet, harag napja még</a:t>
            </a:r>
            <a:br>
              <a:rPr lang="hu-HU" dirty="0"/>
            </a:br>
            <a:r>
              <a:rPr lang="hu-HU" dirty="0"/>
              <a:t>S világok romján, tűnt gazok felett</a:t>
            </a:r>
            <a:br>
              <a:rPr lang="hu-HU" dirty="0"/>
            </a:br>
            <a:r>
              <a:rPr lang="hu-HU" dirty="0"/>
              <a:t>Én még hozsánnát énekelhetek!</a:t>
            </a:r>
            <a:br>
              <a:rPr lang="hu-HU" dirty="0"/>
            </a:b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Hozsánnát néked Istenem, te nagy,</a:t>
            </a:r>
            <a:br>
              <a:rPr lang="hu-HU" dirty="0"/>
            </a:br>
            <a:r>
              <a:rPr lang="hu-HU" dirty="0"/>
              <a:t>Szabadság, aki lelkem lelke vagy</a:t>
            </a:r>
            <a:br>
              <a:rPr lang="hu-HU" dirty="0"/>
            </a:br>
            <a:r>
              <a:rPr lang="hu-HU" dirty="0"/>
              <a:t>S magyarként és emberként - Üdv Neked! -</a:t>
            </a:r>
            <a:br>
              <a:rPr lang="hu-HU" dirty="0"/>
            </a:br>
            <a:r>
              <a:rPr lang="hu-HU" dirty="0"/>
              <a:t>Élem tovább az örök életet!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szikus könyvek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-té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FE391B879A2B48977D9B9B7140D730" ma:contentTypeVersion="10" ma:contentTypeDescription="Create a new document." ma:contentTypeScope="" ma:versionID="d65b048f9ce55caed1471f78a4d41e44">
  <xsd:schema xmlns:xsd="http://www.w3.org/2001/XMLSchema" xmlns:xs="http://www.w3.org/2001/XMLSchema" xmlns:p="http://schemas.microsoft.com/office/2006/metadata/properties" xmlns:ns2="a1330e0b-a331-4880-bbe6-133c2d8d74d6" targetNamespace="http://schemas.microsoft.com/office/2006/metadata/properties" ma:root="true" ma:fieldsID="6c3ad8934da730456127623dedc7d3de" ns2:_="">
    <xsd:import namespace="a1330e0b-a331-4880-bbe6-133c2d8d74d6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30e0b-a331-4880-bbe6-133c2d8d74d6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a1330e0b-a331-4880-bbe6-133c2d8d74d6" xsi:nil="true"/>
  </documentManagement>
</p:properties>
</file>

<file path=customXml/itemProps1.xml><?xml version="1.0" encoding="utf-8"?>
<ds:datastoreItem xmlns:ds="http://schemas.openxmlformats.org/officeDocument/2006/customXml" ds:itemID="{E43FA349-6161-4624-8CF9-D20B6F19D9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330e0b-a331-4880-bbe6-133c2d8d74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205949-233F-465D-AC99-F47B6F6EAD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schemas.microsoft.com/office/2006/metadata/properties"/>
    <ds:schemaRef ds:uri="http://schemas.microsoft.com/office/infopath/2007/PartnerControls"/>
    <ds:schemaRef ds:uri="a1330e0b-a331-4880-bbe6-133c2d8d74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Klasszikus könyv iskolai bemutató (szélesvásznú)</Template>
  <TotalTime>117</TotalTime>
  <Words>1032</Words>
  <Application>Microsoft Office PowerPoint</Application>
  <PresentationFormat>Egyéni</PresentationFormat>
  <Paragraphs>47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0" baseType="lpstr">
      <vt:lpstr>Arial</vt:lpstr>
      <vt:lpstr>Constantia</vt:lpstr>
      <vt:lpstr>Klasszikus könyvek 16x9</vt:lpstr>
      <vt:lpstr>Megemlékezés Trianonról</vt:lpstr>
      <vt:lpstr>Trianon</vt:lpstr>
      <vt:lpstr>A békeszerződés aláírása</vt:lpstr>
      <vt:lpstr>Rendelkezések az elcsatolt területekről </vt:lpstr>
      <vt:lpstr>Katonai rendelkezések</vt:lpstr>
      <vt:lpstr>A hűséges város</vt:lpstr>
      <vt:lpstr>A hűséges város</vt:lpstr>
      <vt:lpstr>Trianon hatása a szépirodalomban</vt:lpstr>
      <vt:lpstr>Juhász Gyula – A békekötésre (1920)</vt:lpstr>
      <vt:lpstr>Kárpáti Piroska – Üzenet Erdélyből (1920)</vt:lpstr>
      <vt:lpstr>József Attila – Nem! Nem! Soha! (1922)</vt:lpstr>
      <vt:lpstr>Emlékművek Trianonról</vt:lpstr>
      <vt:lpstr>Mogyoród – Trianoni-emléktábla</vt:lpstr>
      <vt:lpstr>Zalacséb – Trianon-emlékpark</vt:lpstr>
      <vt:lpstr>Vecsés – Trianon-emlékpark</vt:lpstr>
      <vt:lpstr>Budapest, Csepel – Trianon-emlékmű</vt:lpstr>
      <vt:lpstr>Köszönöm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Megemlékezés Trianonról</dc:title>
  <dc:creator>J Sz</dc:creator>
  <cp:lastModifiedBy>Magdolna Soproniné Iván</cp:lastModifiedBy>
  <cp:revision>12</cp:revision>
  <dcterms:created xsi:type="dcterms:W3CDTF">2020-05-28T18:22:04Z</dcterms:created>
  <dcterms:modified xsi:type="dcterms:W3CDTF">2020-06-03T16:26:12Z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0x01010075FE391B879A2B48977D9B9B7140D730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