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sai Ádám (karsaiad)" initials="K.Á." lastIdx="8" clrIdx="0">
    <p:extLst>
      <p:ext uri="{19B8F6BF-5375-455C-9EA6-DF929625EA0E}">
        <p15:presenceInfo xmlns:p15="http://schemas.microsoft.com/office/powerpoint/2012/main" userId="Karsai Ádám (karsaiad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821612-1942-429A-9828-C4C71B865351}" v="1" dt="2020-06-03T13:11:47.4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6265" autoAdjust="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dolna Soproniné Iván" userId="117d6aec00fe7af1" providerId="LiveId" clId="{81821612-1942-429A-9828-C4C71B865351}"/>
    <pc:docChg chg="undo custSel modSld">
      <pc:chgData name="Magdolna Soproniné Iván" userId="117d6aec00fe7af1" providerId="LiveId" clId="{81821612-1942-429A-9828-C4C71B865351}" dt="2020-06-03T13:18:27.885" v="64" actId="1076"/>
      <pc:docMkLst>
        <pc:docMk/>
      </pc:docMkLst>
      <pc:sldChg chg="addSp delSp modSp mod">
        <pc:chgData name="Magdolna Soproniné Iván" userId="117d6aec00fe7af1" providerId="LiveId" clId="{81821612-1942-429A-9828-C4C71B865351}" dt="2020-06-03T13:18:27.885" v="64" actId="1076"/>
        <pc:sldMkLst>
          <pc:docMk/>
          <pc:sldMk cId="3203656894" sldId="256"/>
        </pc:sldMkLst>
        <pc:spChg chg="mod">
          <ac:chgData name="Magdolna Soproniné Iván" userId="117d6aec00fe7af1" providerId="LiveId" clId="{81821612-1942-429A-9828-C4C71B865351}" dt="2020-06-03T13:11:09.624" v="6" actId="14100"/>
          <ac:spMkLst>
            <pc:docMk/>
            <pc:sldMk cId="3203656894" sldId="256"/>
            <ac:spMk id="2" creationId="{00000000-0000-0000-0000-000000000000}"/>
          </ac:spMkLst>
        </pc:spChg>
        <pc:spChg chg="mod">
          <ac:chgData name="Magdolna Soproniné Iván" userId="117d6aec00fe7af1" providerId="LiveId" clId="{81821612-1942-429A-9828-C4C71B865351}" dt="2020-06-03T13:18:27.885" v="64" actId="1076"/>
          <ac:spMkLst>
            <pc:docMk/>
            <pc:sldMk cId="3203656894" sldId="256"/>
            <ac:spMk id="3" creationId="{00000000-0000-0000-0000-000000000000}"/>
          </ac:spMkLst>
        </pc:spChg>
        <pc:spChg chg="add del">
          <ac:chgData name="Magdolna Soproniné Iván" userId="117d6aec00fe7af1" providerId="LiveId" clId="{81821612-1942-429A-9828-C4C71B865351}" dt="2020-06-03T13:10:01.810" v="4" actId="11529"/>
          <ac:spMkLst>
            <pc:docMk/>
            <pc:sldMk cId="3203656894" sldId="256"/>
            <ac:spMk id="4" creationId="{CDBB4F3C-1993-49F7-8F55-1BAB04B8C786}"/>
          </ac:spMkLst>
        </pc:spChg>
        <pc:spChg chg="add mod">
          <ac:chgData name="Magdolna Soproniné Iván" userId="117d6aec00fe7af1" providerId="LiveId" clId="{81821612-1942-429A-9828-C4C71B865351}" dt="2020-06-03T13:17:42.430" v="60" actId="20577"/>
          <ac:spMkLst>
            <pc:docMk/>
            <pc:sldMk cId="3203656894" sldId="256"/>
            <ac:spMk id="5" creationId="{A4AC201C-118B-424D-901D-73258F76A24B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29T11:55:53.018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  <p:cm authorId="1" dt="2020-05-29T12:03:56.730" idx="2">
    <p:pos x="7680" y="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29T12:30:24.780" idx="3">
    <p:pos x="7439" y="208"/>
    <p:text/>
    <p:extLst>
      <p:ext uri="{C676402C-5697-4E1C-873F-D02D1690AC5C}">
        <p15:threadingInfo xmlns:p15="http://schemas.microsoft.com/office/powerpoint/2012/main" timeZoneBias="-120"/>
      </p:ext>
    </p:extLst>
  </p:cm>
  <p:cm authorId="1" dt="2020-05-29T12:31:19.232" idx="4">
    <p:pos x="7575" y="344"/>
    <p:text/>
    <p:extLst>
      <p:ext uri="{C676402C-5697-4E1C-873F-D02D1690AC5C}">
        <p15:threadingInfo xmlns:p15="http://schemas.microsoft.com/office/powerpoint/2012/main" timeZoneBias="-120"/>
      </p:ext>
    </p:extLst>
  </p:cm>
  <p:cm authorId="1" dt="2020-05-29T12:33:22.429" idx="5">
    <p:pos x="7711" y="480"/>
    <p:text/>
    <p:extLst>
      <p:ext uri="{C676402C-5697-4E1C-873F-D02D1690AC5C}">
        <p15:threadingInfo xmlns:p15="http://schemas.microsoft.com/office/powerpoint/2012/main" timeZoneBias="-120"/>
      </p:ext>
    </p:extLst>
  </p:cm>
  <p:cm authorId="1" dt="2020-05-29T12:33:54.943" idx="6">
    <p:pos x="7847" y="616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29T12:45:39.880" idx="7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29T13:46:01.318" idx="8">
    <p:pos x="6991" y="-247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5D08C-EE19-4015-8902-9D92851D3914}" type="datetimeFigureOut">
              <a:rPr lang="hu-HU" smtClean="0"/>
              <a:t>2020. 06. 03.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3FBFE-D819-4782-B628-7FC76424F4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862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1920. Június 4.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3FBFE-D819-4782-B628-7FC76424F4AF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467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4F43-FF14-4D6F-ABB0-86CF8DBBEBE0}" type="datetime1">
              <a:rPr lang="hu-HU" smtClean="0"/>
              <a:t>2020. 06. 03.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8FBE-C51D-42B5-92DE-1854A1431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869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438A-33A3-40CB-B19C-AB008F978671}" type="datetime1">
              <a:rPr lang="hu-HU" smtClean="0"/>
              <a:t>2020. 06. 03.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8FBE-C51D-42B5-92DE-1854A1431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383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6B15-0D58-4701-91C0-93B4E387B1B5}" type="datetime1">
              <a:rPr lang="hu-HU" smtClean="0"/>
              <a:t>2020. 06. 03.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8FBE-C51D-42B5-92DE-1854A1431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162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1F32-16CE-49C9-83F4-A8FE4E2A347E}" type="datetime1">
              <a:rPr lang="hu-HU" smtClean="0"/>
              <a:t>2020. 06. 03.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8FBE-C51D-42B5-92DE-1854A1431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158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0FFEF-5256-471C-940D-4B9987D667BC}" type="datetime1">
              <a:rPr lang="hu-HU" smtClean="0"/>
              <a:t>2020. 06. 03.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8FBE-C51D-42B5-92DE-1854A1431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54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DEFA-46F8-4D1A-904A-82177B2596E1}" type="datetime1">
              <a:rPr lang="hu-HU" smtClean="0"/>
              <a:t>2020. 06. 03.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8FBE-C51D-42B5-92DE-1854A1431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4849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C39A-670E-4A9F-B1B0-A08C5350702E}" type="datetime1">
              <a:rPr lang="hu-HU" smtClean="0"/>
              <a:t>2020. 06. 03.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8FBE-C51D-42B5-92DE-1854A1431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85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7578-D08D-492B-BC88-FFB36121F6EA}" type="datetime1">
              <a:rPr lang="hu-HU" smtClean="0"/>
              <a:t>2020. 06. 03.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8FBE-C51D-42B5-92DE-1854A1431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648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A56D-4606-47DC-9EBD-92CD1A3D5839}" type="datetime1">
              <a:rPr lang="hu-HU" smtClean="0"/>
              <a:t>2020. 06. 03.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8FBE-C51D-42B5-92DE-1854A1431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79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D680-0E1C-45ED-96FB-18B4A6EE1CAE}" type="datetime1">
              <a:rPr lang="hu-HU" smtClean="0"/>
              <a:t>2020. 06. 03.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8FBE-C51D-42B5-92DE-1854A1431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546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965BD-A78A-438C-9B11-CACBD1ECDD28}" type="datetime1">
              <a:rPr lang="hu-HU" smtClean="0"/>
              <a:t>2020. 06. 03.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8FBE-C51D-42B5-92DE-1854A1431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98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7B0B7-38B1-41E2-8673-F54463AC3F41}" type="datetime1">
              <a:rPr lang="hu-HU" smtClean="0"/>
              <a:t>2020. 06. 03.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88FBE-C51D-42B5-92DE-1854A14311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95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fif"/><Relationship Id="rId3" Type="http://schemas.openxmlformats.org/officeDocument/2006/relationships/image" Target="../media/image6.jfif"/><Relationship Id="rId7" Type="http://schemas.openxmlformats.org/officeDocument/2006/relationships/image" Target="../media/image10.jfif"/><Relationship Id="rId12" Type="http://schemas.openxmlformats.org/officeDocument/2006/relationships/image" Target="../media/image15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fif"/><Relationship Id="rId11" Type="http://schemas.openxmlformats.org/officeDocument/2006/relationships/image" Target="../media/image14.jfif"/><Relationship Id="rId5" Type="http://schemas.openxmlformats.org/officeDocument/2006/relationships/image" Target="../media/image8.jfif"/><Relationship Id="rId15" Type="http://schemas.openxmlformats.org/officeDocument/2006/relationships/image" Target="../media/image18.jfif"/><Relationship Id="rId10" Type="http://schemas.openxmlformats.org/officeDocument/2006/relationships/image" Target="../media/image13.jfif"/><Relationship Id="rId4" Type="http://schemas.openxmlformats.org/officeDocument/2006/relationships/image" Target="../media/image7.jfif"/><Relationship Id="rId9" Type="http://schemas.openxmlformats.org/officeDocument/2006/relationships/image" Target="../media/image12.jfif"/><Relationship Id="rId14" Type="http://schemas.openxmlformats.org/officeDocument/2006/relationships/image" Target="../media/image17.jf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fif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582867"/>
            <a:ext cx="9144000" cy="216947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hu-HU" sz="8800" dirty="0">
                <a:latin typeface="Algerian" panose="04020705040A02060702" pitchFamily="82" charset="0"/>
              </a:rPr>
              <a:t>Trianon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606296" y="4233672"/>
            <a:ext cx="9144000" cy="1803718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hu-HU" sz="3600" dirty="0">
                <a:solidFill>
                  <a:schemeClr val="bg1"/>
                </a:solidFill>
                <a:latin typeface="Algerian" panose="04020705040A02060702" pitchFamily="82" charset="0"/>
              </a:rPr>
              <a:t>Magyarország</a:t>
            </a:r>
            <a:r>
              <a:rPr lang="hu-HU" sz="3600" dirty="0">
                <a:solidFill>
                  <a:schemeClr val="bg1"/>
                </a:solidFill>
              </a:rPr>
              <a:t> </a:t>
            </a:r>
            <a:r>
              <a:rPr lang="hu-HU" sz="3600" dirty="0">
                <a:solidFill>
                  <a:schemeClr val="bg1"/>
                </a:solidFill>
                <a:latin typeface="Algerian" panose="04020705040A02060702" pitchFamily="82" charset="0"/>
              </a:rPr>
              <a:t>igazi tragédiája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4AC201C-118B-424D-901D-73258F76A24B}"/>
              </a:ext>
            </a:extLst>
          </p:cNvPr>
          <p:cNvSpPr txBox="1"/>
          <p:nvPr/>
        </p:nvSpPr>
        <p:spPr>
          <a:xfrm>
            <a:off x="4974336" y="5294376"/>
            <a:ext cx="5504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Készítette: </a:t>
            </a:r>
            <a:r>
              <a:rPr lang="hu-HU" dirty="0" err="1"/>
              <a:t>Karsai</a:t>
            </a:r>
            <a:r>
              <a:rPr lang="hu-HU" dirty="0"/>
              <a:t> Bernadett 7.b osztályos tanuló</a:t>
            </a:r>
          </a:p>
        </p:txBody>
      </p:sp>
    </p:spTree>
    <p:extLst>
      <p:ext uri="{BB962C8B-B14F-4D97-AF65-F5344CB8AC3E}">
        <p14:creationId xmlns:p14="http://schemas.microsoft.com/office/powerpoint/2010/main" val="320365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elhők felett a nap - sWings - szárnyalás és lendül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8" y="0"/>
            <a:ext cx="12192000" cy="812482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4" name="Szövegdoboz 3"/>
          <p:cNvSpPr txBox="1"/>
          <p:nvPr/>
        </p:nvSpPr>
        <p:spPr>
          <a:xfrm>
            <a:off x="740380" y="3400693"/>
            <a:ext cx="108654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8000" dirty="0">
                <a:latin typeface="Algerian" panose="04020705040A02060702" pitchFamily="82" charset="0"/>
              </a:rPr>
              <a:t>1920. </a:t>
            </a:r>
            <a:r>
              <a:rPr lang="hu-HU" dirty="0">
                <a:latin typeface="Algerian" panose="04020705040A02060702" pitchFamily="82" charset="0"/>
              </a:rPr>
              <a:t> </a:t>
            </a:r>
            <a:r>
              <a:rPr lang="hu-HU" sz="8000" dirty="0">
                <a:latin typeface="Algerian" panose="04020705040A02060702" pitchFamily="82" charset="0"/>
              </a:rPr>
              <a:t>Június</a:t>
            </a:r>
            <a:r>
              <a:rPr lang="hu-HU" sz="8000" dirty="0"/>
              <a:t> </a:t>
            </a:r>
            <a:r>
              <a:rPr lang="hu-HU" sz="8000" dirty="0">
                <a:latin typeface="Algerian" panose="04020705040A02060702" pitchFamily="82" charset="0"/>
              </a:rPr>
              <a:t>4.  16:32</a:t>
            </a:r>
          </a:p>
        </p:txBody>
      </p:sp>
    </p:spTree>
    <p:extLst>
      <p:ext uri="{BB962C8B-B14F-4D97-AF65-F5344CB8AC3E}">
        <p14:creationId xmlns:p14="http://schemas.microsoft.com/office/powerpoint/2010/main" val="43521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92" y="462708"/>
            <a:ext cx="11270255" cy="6246563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3" name="Szövegdoboz 2"/>
          <p:cNvSpPr txBox="1"/>
          <p:nvPr/>
        </p:nvSpPr>
        <p:spPr>
          <a:xfrm>
            <a:off x="609610" y="462708"/>
            <a:ext cx="111123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>
                <a:latin typeface="Algerian" panose="04020705040A02060702" pitchFamily="82" charset="0"/>
              </a:rPr>
              <a:t>Megszólaltak a harangok és a gyárak szirénái, </a:t>
            </a:r>
          </a:p>
          <a:p>
            <a:r>
              <a:rPr lang="hu-HU" sz="3200" b="1" dirty="0">
                <a:latin typeface="Algerian" panose="04020705040A02060702" pitchFamily="82" charset="0"/>
              </a:rPr>
              <a:t>Trianon kastélyában aláírták a békediktátumot</a:t>
            </a:r>
          </a:p>
        </p:txBody>
      </p:sp>
    </p:spTree>
    <p:extLst>
      <p:ext uri="{BB962C8B-B14F-4D97-AF65-F5344CB8AC3E}">
        <p14:creationId xmlns:p14="http://schemas.microsoft.com/office/powerpoint/2010/main" val="149086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74506" cy="6858000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9474506" y="0"/>
            <a:ext cx="2717494" cy="741741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Algerian" panose="04020705040A02060702" pitchFamily="82" charset="0"/>
              </a:rPr>
              <a:t> </a:t>
            </a:r>
            <a:r>
              <a:rPr lang="hu-HU" sz="2000" dirty="0">
                <a:latin typeface="Algerian" panose="04020705040A02060702" pitchFamily="82" charset="0"/>
              </a:rPr>
              <a:t>Magyarország        elveszítette</a:t>
            </a:r>
          </a:p>
          <a:p>
            <a:pPr algn="ctr"/>
            <a:endParaRPr lang="hu-HU" sz="2000" dirty="0">
              <a:latin typeface="Algerian" panose="04020705040A02060702" pitchFamily="82" charset="0"/>
            </a:endParaRPr>
          </a:p>
          <a:p>
            <a:r>
              <a:rPr lang="hu-HU" dirty="0">
                <a:latin typeface="Algerian" panose="04020705040A02060702" pitchFamily="82" charset="0"/>
              </a:rPr>
              <a:t>  </a:t>
            </a:r>
            <a:r>
              <a:rPr lang="hu-HU" sz="1600" dirty="0">
                <a:latin typeface="Algerian" panose="04020705040A02060702" pitchFamily="82" charset="0"/>
              </a:rPr>
              <a:t>Területének 71%-ÁT,</a:t>
            </a:r>
          </a:p>
          <a:p>
            <a:r>
              <a:rPr lang="hu-HU" sz="1600" dirty="0">
                <a:latin typeface="Algerian" panose="04020705040A02060702" pitchFamily="82" charset="0"/>
              </a:rPr>
              <a:t>Lakosságának 64%-át.</a:t>
            </a:r>
          </a:p>
          <a:p>
            <a:endParaRPr lang="hu-HU" sz="1600" dirty="0">
              <a:latin typeface="Algerian" panose="04020705040A02060702" pitchFamily="82" charset="0"/>
            </a:endParaRPr>
          </a:p>
          <a:p>
            <a:endParaRPr lang="hu-HU" sz="1600" dirty="0">
              <a:latin typeface="Algerian" panose="04020705040A02060702" pitchFamily="82" charset="0"/>
            </a:endParaRPr>
          </a:p>
          <a:p>
            <a:r>
              <a:rPr lang="hu-HU" sz="1600" dirty="0">
                <a:latin typeface="Algerian" panose="04020705040A02060702" pitchFamily="82" charset="0"/>
              </a:rPr>
              <a:t>       1920. június 4.-én</a:t>
            </a:r>
          </a:p>
          <a:p>
            <a:pPr algn="ctr"/>
            <a:r>
              <a:rPr lang="hu-HU" sz="1600" dirty="0">
                <a:latin typeface="Algerian" panose="04020705040A02060702" pitchFamily="82" charset="0"/>
              </a:rPr>
              <a:t> Magyarország      lakossága</a:t>
            </a:r>
          </a:p>
          <a:p>
            <a:r>
              <a:rPr lang="hu-HU" dirty="0">
                <a:latin typeface="Algerian" panose="04020705040A02060702" pitchFamily="82" charset="0"/>
              </a:rPr>
              <a:t>         20 886 487 fő</a:t>
            </a:r>
          </a:p>
          <a:p>
            <a:r>
              <a:rPr lang="hu-HU" dirty="0">
                <a:latin typeface="Algerian" panose="04020705040A02060702" pitchFamily="82" charset="0"/>
              </a:rPr>
              <a:t>  </a:t>
            </a:r>
          </a:p>
          <a:p>
            <a:r>
              <a:rPr lang="hu-HU" dirty="0">
                <a:latin typeface="Algerian" panose="04020705040A02060702" pitchFamily="82" charset="0"/>
              </a:rPr>
              <a:t>     </a:t>
            </a:r>
            <a:r>
              <a:rPr lang="hu-HU" sz="1600" dirty="0">
                <a:latin typeface="Algerian" panose="04020705040A02060702" pitchFamily="82" charset="0"/>
              </a:rPr>
              <a:t>Az aláírás után </a:t>
            </a:r>
          </a:p>
          <a:p>
            <a:r>
              <a:rPr lang="hu-HU" sz="1600" dirty="0">
                <a:latin typeface="Algerian" panose="04020705040A02060702" pitchFamily="82" charset="0"/>
              </a:rPr>
              <a:t>          7 615 117 fő</a:t>
            </a:r>
          </a:p>
          <a:p>
            <a:endParaRPr lang="hu-HU" sz="1600" dirty="0">
              <a:latin typeface="Algerian" panose="04020705040A02060702" pitchFamily="82" charset="0"/>
            </a:endParaRPr>
          </a:p>
          <a:p>
            <a:pPr algn="ctr"/>
            <a:r>
              <a:rPr lang="hu-HU" dirty="0">
                <a:latin typeface="Algerian" panose="04020705040A02060702" pitchFamily="82" charset="0"/>
              </a:rPr>
              <a:t> </a:t>
            </a:r>
            <a:r>
              <a:rPr lang="hu-HU" sz="1600" dirty="0">
                <a:latin typeface="Algerian" panose="04020705040A02060702" pitchFamily="82" charset="0"/>
              </a:rPr>
              <a:t>Több mint 3,3 millió     Magyar az     anyaországon </a:t>
            </a:r>
          </a:p>
          <a:p>
            <a:r>
              <a:rPr lang="hu-HU" sz="1600" dirty="0">
                <a:latin typeface="Algerian" panose="04020705040A02060702" pitchFamily="82" charset="0"/>
              </a:rPr>
              <a:t>         kívülre került</a:t>
            </a:r>
          </a:p>
          <a:p>
            <a:r>
              <a:rPr lang="hu-HU" sz="1600" dirty="0">
                <a:latin typeface="Algerian" panose="04020705040A02060702" pitchFamily="82" charset="0"/>
              </a:rPr>
              <a:t>             akik közül </a:t>
            </a:r>
          </a:p>
          <a:p>
            <a:pPr algn="ctr"/>
            <a:r>
              <a:rPr lang="hu-HU" sz="1600" dirty="0">
                <a:latin typeface="Algerian" panose="04020705040A02060702" pitchFamily="82" charset="0"/>
              </a:rPr>
              <a:t>     Soknak menekülniük    kellett </a:t>
            </a:r>
          </a:p>
          <a:p>
            <a:r>
              <a:rPr lang="hu-HU" sz="1600" dirty="0">
                <a:latin typeface="Algerian" panose="04020705040A02060702" pitchFamily="82" charset="0"/>
              </a:rPr>
              <a:t>        Szülőföldjükről. </a:t>
            </a:r>
          </a:p>
          <a:p>
            <a:r>
              <a:rPr lang="hu-HU" sz="1600" dirty="0">
                <a:latin typeface="Algerian" panose="04020705040A02060702" pitchFamily="82" charset="0"/>
              </a:rPr>
              <a:t>      </a:t>
            </a:r>
          </a:p>
          <a:p>
            <a:pPr marL="285750" indent="-285750">
              <a:buFontTx/>
              <a:buChar char="-"/>
            </a:pPr>
            <a:endParaRPr lang="hu-HU" dirty="0">
              <a:latin typeface="Algerian" panose="04020705040A02060702" pitchFamily="82" charset="0"/>
            </a:endParaRPr>
          </a:p>
          <a:p>
            <a:endParaRPr lang="hu-HU" dirty="0">
              <a:latin typeface="Algerian" panose="04020705040A02060702" pitchFamily="82" charset="0"/>
            </a:endParaRPr>
          </a:p>
          <a:p>
            <a:endParaRPr lang="hu-HU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21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48231" cy="6858000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9948231" y="0"/>
            <a:ext cx="2517057" cy="692497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Algerian" panose="04020705040A02060702" pitchFamily="82" charset="0"/>
              </a:rPr>
              <a:t>Elcsatolt területek</a:t>
            </a:r>
          </a:p>
          <a:p>
            <a:endParaRPr lang="hu-HU" dirty="0"/>
          </a:p>
          <a:p>
            <a:endParaRPr lang="hu-HU" dirty="0"/>
          </a:p>
          <a:p>
            <a:pPr algn="ctr"/>
            <a:r>
              <a:rPr lang="hu-HU" dirty="0">
                <a:latin typeface="Algerian" panose="04020705040A02060702" pitchFamily="82" charset="0"/>
              </a:rPr>
              <a:t>Erdély, </a:t>
            </a:r>
          </a:p>
          <a:p>
            <a:pPr algn="ctr"/>
            <a:r>
              <a:rPr lang="hu-HU" dirty="0">
                <a:latin typeface="Algerian" panose="04020705040A02060702" pitchFamily="82" charset="0"/>
              </a:rPr>
              <a:t>103 093 km</a:t>
            </a:r>
            <a:r>
              <a:rPr lang="hu-HU" baseline="30000" dirty="0">
                <a:latin typeface="Algerian" panose="04020705040A02060702" pitchFamily="82" charset="0"/>
              </a:rPr>
              <a:t>2</a:t>
            </a:r>
          </a:p>
          <a:p>
            <a:pPr algn="ctr"/>
            <a:r>
              <a:rPr lang="hu-HU" dirty="0">
                <a:latin typeface="Algerian" panose="04020705040A02060702" pitchFamily="82" charset="0"/>
              </a:rPr>
              <a:t> 31,78%</a:t>
            </a:r>
          </a:p>
          <a:p>
            <a:endParaRPr lang="hu-HU" dirty="0"/>
          </a:p>
          <a:p>
            <a:endParaRPr lang="hu-HU" dirty="0"/>
          </a:p>
          <a:p>
            <a:pPr algn="ctr"/>
            <a:r>
              <a:rPr lang="hu-HU" dirty="0">
                <a:latin typeface="Algerian" panose="04020705040A02060702" pitchFamily="82" charset="0"/>
              </a:rPr>
              <a:t>Délvidék</a:t>
            </a:r>
          </a:p>
          <a:p>
            <a:pPr algn="ctr"/>
            <a:r>
              <a:rPr lang="hu-HU" dirty="0">
                <a:latin typeface="Algerian" panose="04020705040A02060702" pitchFamily="82" charset="0"/>
              </a:rPr>
              <a:t>62092 km</a:t>
            </a:r>
            <a:r>
              <a:rPr lang="hu-HU" baseline="30000" dirty="0">
                <a:latin typeface="Algerian" panose="04020705040A02060702" pitchFamily="82" charset="0"/>
              </a:rPr>
              <a:t>2</a:t>
            </a:r>
            <a:r>
              <a:rPr lang="hu-HU" dirty="0">
                <a:latin typeface="Algerian" panose="04020705040A02060702" pitchFamily="82" charset="0"/>
              </a:rPr>
              <a:t>  </a:t>
            </a:r>
          </a:p>
          <a:p>
            <a:pPr algn="ctr"/>
            <a:r>
              <a:rPr lang="hu-HU" dirty="0">
                <a:latin typeface="Algerian" panose="04020705040A02060702" pitchFamily="82" charset="0"/>
              </a:rPr>
              <a:t>19,14%</a:t>
            </a:r>
          </a:p>
          <a:p>
            <a:endParaRPr lang="hu-HU" dirty="0"/>
          </a:p>
          <a:p>
            <a:endParaRPr lang="hu-HU" dirty="0"/>
          </a:p>
          <a:p>
            <a:pPr algn="ctr"/>
            <a:r>
              <a:rPr lang="hu-HU" dirty="0">
                <a:latin typeface="Algerian" panose="04020705040A02060702" pitchFamily="82" charset="0"/>
              </a:rPr>
              <a:t>Felvidék</a:t>
            </a:r>
          </a:p>
          <a:p>
            <a:pPr algn="ctr"/>
            <a:r>
              <a:rPr lang="hu-HU" dirty="0">
                <a:latin typeface="Algerian" panose="04020705040A02060702" pitchFamily="82" charset="0"/>
              </a:rPr>
              <a:t>61633km</a:t>
            </a:r>
            <a:r>
              <a:rPr lang="hu-HU" baseline="30000" dirty="0">
                <a:latin typeface="Algerian" panose="04020705040A02060702" pitchFamily="82" charset="0"/>
              </a:rPr>
              <a:t>2</a:t>
            </a:r>
          </a:p>
          <a:p>
            <a:pPr algn="ctr"/>
            <a:r>
              <a:rPr lang="hu-HU" dirty="0">
                <a:latin typeface="Algerian" panose="04020705040A02060702" pitchFamily="82" charset="0"/>
              </a:rPr>
              <a:t>18,9%</a:t>
            </a:r>
          </a:p>
          <a:p>
            <a:endParaRPr lang="hu-HU" dirty="0"/>
          </a:p>
          <a:p>
            <a:pPr algn="ctr"/>
            <a:endParaRPr lang="hu-HU" dirty="0">
              <a:latin typeface="Algerian" panose="04020705040A02060702" pitchFamily="82" charset="0"/>
            </a:endParaRPr>
          </a:p>
          <a:p>
            <a:pPr algn="ctr"/>
            <a:r>
              <a:rPr lang="hu-HU" dirty="0">
                <a:latin typeface="Algerian" panose="04020705040A02060702" pitchFamily="82" charset="0"/>
              </a:rPr>
              <a:t>Őrvidék</a:t>
            </a:r>
          </a:p>
          <a:p>
            <a:pPr algn="ctr"/>
            <a:r>
              <a:rPr lang="hu-HU" dirty="0">
                <a:latin typeface="Algerian" panose="04020705040A02060702" pitchFamily="82" charset="0"/>
              </a:rPr>
              <a:t>3965km2</a:t>
            </a:r>
          </a:p>
          <a:p>
            <a:pPr algn="ctr"/>
            <a:r>
              <a:rPr lang="hu-HU" dirty="0">
                <a:latin typeface="Algerian" panose="04020705040A02060702" pitchFamily="82" charset="0"/>
              </a:rPr>
              <a:t>1,22%</a:t>
            </a:r>
          </a:p>
          <a:p>
            <a:endParaRPr lang="hu-HU" baseline="30000" dirty="0"/>
          </a:p>
          <a:p>
            <a:endParaRPr lang="hu-HU" baseline="30000" dirty="0"/>
          </a:p>
          <a:p>
            <a:endParaRPr lang="hu-HU" baseline="30000" dirty="0"/>
          </a:p>
        </p:txBody>
      </p:sp>
    </p:spTree>
    <p:extLst>
      <p:ext uri="{BB962C8B-B14F-4D97-AF65-F5344CB8AC3E}">
        <p14:creationId xmlns:p14="http://schemas.microsoft.com/office/powerpoint/2010/main" val="53993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870" y="1"/>
            <a:ext cx="12175130" cy="1487276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hu-HU" dirty="0">
                <a:latin typeface="Algerian" panose="04020705040A02060702" pitchFamily="82" charset="0"/>
              </a:rPr>
              <a:t>Az elcsatolt területek néhány városa, és maga a táj.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7277"/>
            <a:ext cx="2257425" cy="2028825"/>
          </a:xfr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425" y="1487277"/>
            <a:ext cx="2634064" cy="2028825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488" y="1487277"/>
            <a:ext cx="2911667" cy="2028825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719" y="1487358"/>
            <a:ext cx="2133600" cy="2027229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790" y="1487277"/>
            <a:ext cx="2312079" cy="2028826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514745"/>
            <a:ext cx="2243279" cy="1743075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713" y="3500398"/>
            <a:ext cx="2634064" cy="1757181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053" y="3515303"/>
            <a:ext cx="2911667" cy="1743075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720" y="3514986"/>
            <a:ext cx="2705100" cy="1744508"/>
          </a:xfrm>
          <a:prstGeom prst="rect">
            <a:avLst/>
          </a:prstGeom>
        </p:spPr>
      </p:pic>
      <p:pic>
        <p:nvPicPr>
          <p:cNvPr id="15" name="Kép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36" y="5258378"/>
            <a:ext cx="2762250" cy="1657350"/>
          </a:xfrm>
          <a:prstGeom prst="rect">
            <a:avLst/>
          </a:prstGeom>
        </p:spPr>
      </p:pic>
      <p:pic>
        <p:nvPicPr>
          <p:cNvPr id="16" name="Kép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820" y="3514189"/>
            <a:ext cx="1709049" cy="1744189"/>
          </a:xfrm>
          <a:prstGeom prst="rect">
            <a:avLst/>
          </a:prstGeom>
        </p:spPr>
      </p:pic>
      <p:pic>
        <p:nvPicPr>
          <p:cNvPr id="17" name="Kép 1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814" y="5258378"/>
            <a:ext cx="2683869" cy="1657351"/>
          </a:xfrm>
          <a:prstGeom prst="rect">
            <a:avLst/>
          </a:prstGeom>
        </p:spPr>
      </p:pic>
      <p:pic>
        <p:nvPicPr>
          <p:cNvPr id="18" name="Kép 1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051" y="5257580"/>
            <a:ext cx="3584730" cy="1635082"/>
          </a:xfrm>
          <a:prstGeom prst="rect">
            <a:avLst/>
          </a:prstGeom>
        </p:spPr>
      </p:pic>
      <p:pic>
        <p:nvPicPr>
          <p:cNvPr id="20" name="Kép 1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781" y="5257580"/>
            <a:ext cx="3191219" cy="1590675"/>
          </a:xfrm>
          <a:prstGeom prst="rect">
            <a:avLst/>
          </a:prstGeom>
        </p:spPr>
      </p:pic>
      <p:sp>
        <p:nvSpPr>
          <p:cNvPr id="23" name="Szövegdoboz 22"/>
          <p:cNvSpPr txBox="1"/>
          <p:nvPr/>
        </p:nvSpPr>
        <p:spPr>
          <a:xfrm>
            <a:off x="1002535" y="33711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1116059" y="33711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848298" y="3229553"/>
            <a:ext cx="962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  <a:latin typeface="Algerian" panose="04020705040A02060702" pitchFamily="82" charset="0"/>
              </a:rPr>
              <a:t>Arad</a:t>
            </a:r>
          </a:p>
        </p:txBody>
      </p:sp>
      <p:sp>
        <p:nvSpPr>
          <p:cNvPr id="26" name="Szövegdoboz 25"/>
          <p:cNvSpPr txBox="1"/>
          <p:nvPr/>
        </p:nvSpPr>
        <p:spPr>
          <a:xfrm>
            <a:off x="3541345" y="33711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2987684" y="3186494"/>
            <a:ext cx="12041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  <a:latin typeface="Algerian" panose="04020705040A02060702" pitchFamily="82" charset="0"/>
              </a:rPr>
              <a:t>Kolozsvár</a:t>
            </a:r>
          </a:p>
        </p:txBody>
      </p:sp>
      <p:sp>
        <p:nvSpPr>
          <p:cNvPr id="28" name="Szövegdoboz 27"/>
          <p:cNvSpPr txBox="1"/>
          <p:nvPr/>
        </p:nvSpPr>
        <p:spPr>
          <a:xfrm>
            <a:off x="5859675" y="3184459"/>
            <a:ext cx="1218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Temesvár</a:t>
            </a:r>
            <a:r>
              <a:rPr lang="hu-HU" sz="1400" dirty="0" err="1">
                <a:latin typeface="Algerian" panose="04020705040A02060702" pitchFamily="82" charset="0"/>
              </a:rPr>
              <a:t>r</a:t>
            </a:r>
            <a:endParaRPr lang="hu-HU" sz="1400" dirty="0">
              <a:latin typeface="Algerian" panose="04020705040A02060702" pitchFamily="82" charset="0"/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9000781" y="35373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8267267" y="3196037"/>
            <a:ext cx="1271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400" b="1" dirty="0">
                <a:solidFill>
                  <a:srgbClr val="FF0000"/>
                </a:solidFill>
                <a:latin typeface="Algerian" panose="04020705040A02060702" pitchFamily="82" charset="0"/>
              </a:rPr>
              <a:t>Nagyvárad</a:t>
            </a:r>
          </a:p>
        </p:txBody>
      </p:sp>
      <p:sp>
        <p:nvSpPr>
          <p:cNvPr id="31" name="Szövegdoboz 30"/>
          <p:cNvSpPr txBox="1"/>
          <p:nvPr/>
        </p:nvSpPr>
        <p:spPr>
          <a:xfrm>
            <a:off x="10510310" y="3165259"/>
            <a:ext cx="1327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rgbClr val="FF0000"/>
                </a:solidFill>
                <a:latin typeface="Algerian" panose="04020705040A02060702" pitchFamily="82" charset="0"/>
              </a:rPr>
              <a:t>Nagyszeben</a:t>
            </a:r>
          </a:p>
        </p:txBody>
      </p:sp>
      <p:sp>
        <p:nvSpPr>
          <p:cNvPr id="32" name="Szövegdoboz 31"/>
          <p:cNvSpPr txBox="1"/>
          <p:nvPr/>
        </p:nvSpPr>
        <p:spPr>
          <a:xfrm>
            <a:off x="793325" y="4949803"/>
            <a:ext cx="854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</a:rPr>
              <a:t>Munkács</a:t>
            </a:r>
          </a:p>
        </p:txBody>
      </p:sp>
      <p:sp>
        <p:nvSpPr>
          <p:cNvPr id="33" name="Szövegdoboz 32"/>
          <p:cNvSpPr txBox="1"/>
          <p:nvPr/>
        </p:nvSpPr>
        <p:spPr>
          <a:xfrm>
            <a:off x="3307957" y="5003378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  <a:latin typeface="Algerian" panose="04020705040A02060702" pitchFamily="82" charset="0"/>
              </a:rPr>
              <a:t>Kassa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5972222" y="5003377"/>
            <a:ext cx="952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  <a:latin typeface="Algerian" panose="04020705040A02060702" pitchFamily="82" charset="0"/>
              </a:rPr>
              <a:t>Pozsony</a:t>
            </a:r>
          </a:p>
        </p:txBody>
      </p:sp>
      <p:sp>
        <p:nvSpPr>
          <p:cNvPr id="35" name="Szövegdoboz 34"/>
          <p:cNvSpPr txBox="1"/>
          <p:nvPr/>
        </p:nvSpPr>
        <p:spPr>
          <a:xfrm>
            <a:off x="8731086" y="4976590"/>
            <a:ext cx="1165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  <a:latin typeface="Algerian" panose="04020705040A02060702" pitchFamily="82" charset="0"/>
              </a:rPr>
              <a:t>Kismarton</a:t>
            </a:r>
          </a:p>
        </p:txBody>
      </p:sp>
      <p:sp>
        <p:nvSpPr>
          <p:cNvPr id="36" name="Szövegdoboz 35"/>
          <p:cNvSpPr txBox="1"/>
          <p:nvPr/>
        </p:nvSpPr>
        <p:spPr>
          <a:xfrm>
            <a:off x="10878047" y="4949802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  <a:latin typeface="Algerian" panose="04020705040A02060702" pitchFamily="82" charset="0"/>
              </a:rPr>
              <a:t>Felsőőr</a:t>
            </a:r>
          </a:p>
        </p:txBody>
      </p:sp>
      <p:sp>
        <p:nvSpPr>
          <p:cNvPr id="37" name="Szövegdoboz 36"/>
          <p:cNvSpPr txBox="1"/>
          <p:nvPr/>
        </p:nvSpPr>
        <p:spPr>
          <a:xfrm>
            <a:off x="1094900" y="6623816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Fraknó</a:t>
            </a:r>
            <a:endParaRPr lang="hu-HU" sz="14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8" name="Szövegdoboz 37"/>
          <p:cNvSpPr txBox="1"/>
          <p:nvPr/>
        </p:nvSpPr>
        <p:spPr>
          <a:xfrm>
            <a:off x="3860276" y="6623815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Rieka</a:t>
            </a:r>
            <a:endParaRPr lang="hu-HU" sz="14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9" name="Szövegdoboz 38"/>
          <p:cNvSpPr txBox="1"/>
          <p:nvPr/>
        </p:nvSpPr>
        <p:spPr>
          <a:xfrm>
            <a:off x="6924727" y="6623815"/>
            <a:ext cx="923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  <a:latin typeface="Algerian" panose="04020705040A02060702" pitchFamily="82" charset="0"/>
              </a:rPr>
              <a:t>Zágráb</a:t>
            </a:r>
          </a:p>
        </p:txBody>
      </p:sp>
      <p:sp>
        <p:nvSpPr>
          <p:cNvPr id="40" name="Szövegdoboz 39"/>
          <p:cNvSpPr txBox="1"/>
          <p:nvPr/>
        </p:nvSpPr>
        <p:spPr>
          <a:xfrm>
            <a:off x="10280921" y="6540478"/>
            <a:ext cx="893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  <a:latin typeface="Algerian" panose="04020705040A02060702" pitchFamily="82" charset="0"/>
              </a:rPr>
              <a:t>Újvidék</a:t>
            </a:r>
          </a:p>
        </p:txBody>
      </p:sp>
    </p:spTree>
    <p:extLst>
      <p:ext uri="{BB962C8B-B14F-4D97-AF65-F5344CB8AC3E}">
        <p14:creationId xmlns:p14="http://schemas.microsoft.com/office/powerpoint/2010/main" val="144000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6124"/>
            <a:ext cx="12192000" cy="19338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u-HU" dirty="0">
                <a:latin typeface="Algerian" panose="04020705040A02060702" pitchFamily="82" charset="0"/>
              </a:rPr>
              <a:t>Aki magyar az ezt sohasem bocsájthatja meg, de megtanul vele együtt élni.</a:t>
            </a:r>
          </a:p>
        </p:txBody>
      </p:sp>
      <p:pic>
        <p:nvPicPr>
          <p:cNvPr id="11" name="Tartalom helye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352" y="1949986"/>
            <a:ext cx="6540527" cy="4908014"/>
          </a:xfr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49986"/>
            <a:ext cx="3029640" cy="4908014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219" y="1949986"/>
            <a:ext cx="2904781" cy="490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56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1D327382860249949870C70EFBC8E4" ma:contentTypeVersion="13" ma:contentTypeDescription="Create a new document." ma:contentTypeScope="" ma:versionID="9b0710ae36e5ef4fd8c50ebb35fc2aca">
  <xsd:schema xmlns:xsd="http://www.w3.org/2001/XMLSchema" xmlns:xs="http://www.w3.org/2001/XMLSchema" xmlns:p="http://schemas.microsoft.com/office/2006/metadata/properties" xmlns:ns2="a7b5f9ba-d562-4036-9135-c486e8d4ae76" xmlns:ns3="3a6e6c47-7368-4cda-896a-d34dbbaf84bd" targetNamespace="http://schemas.microsoft.com/office/2006/metadata/properties" ma:root="true" ma:fieldsID="6ecbdf4ed9c379ef16865b6c91dcfc59" ns2:_="" ns3:_="">
    <xsd:import namespace="a7b5f9ba-d562-4036-9135-c486e8d4ae76"/>
    <xsd:import namespace="3a6e6c47-7368-4cda-896a-d34dbbaf84bd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b5f9ba-d562-4036-9135-c486e8d4ae76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e6c47-7368-4cda-896a-d34dbbaf84b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a7b5f9ba-d562-4036-9135-c486e8d4ae7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F48999-1FCF-4FC0-95F4-F69DD1C398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b5f9ba-d562-4036-9135-c486e8d4ae76"/>
    <ds:schemaRef ds:uri="3a6e6c47-7368-4cda-896a-d34dbbaf84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82FA89-56C3-4D47-8285-48CF84A96F01}">
  <ds:schemaRefs>
    <ds:schemaRef ds:uri="http://schemas.microsoft.com/office/2006/metadata/properties"/>
    <ds:schemaRef ds:uri="http://schemas.microsoft.com/office/infopath/2007/PartnerControls"/>
    <ds:schemaRef ds:uri="a7b5f9ba-d562-4036-9135-c486e8d4ae76"/>
  </ds:schemaRefs>
</ds:datastoreItem>
</file>

<file path=customXml/itemProps3.xml><?xml version="1.0" encoding="utf-8"?>
<ds:datastoreItem xmlns:ds="http://schemas.openxmlformats.org/officeDocument/2006/customXml" ds:itemID="{632B5C52-133D-4125-8AA6-451C9A6BC0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161</Words>
  <Application>Microsoft Office PowerPoint</Application>
  <PresentationFormat>Szélesvásznú</PresentationFormat>
  <Paragraphs>66</Paragraphs>
  <Slides>7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Office-téma</vt:lpstr>
      <vt:lpstr>Trianon</vt:lpstr>
      <vt:lpstr>PowerPoint-bemutató</vt:lpstr>
      <vt:lpstr>PowerPoint-bemutató</vt:lpstr>
      <vt:lpstr>PowerPoint-bemutató</vt:lpstr>
      <vt:lpstr>PowerPoint-bemutató</vt:lpstr>
      <vt:lpstr>Az elcsatolt területek néhány városa, és maga a táj.</vt:lpstr>
      <vt:lpstr>Aki magyar az ezt sohasem bocsájthatja meg, de megtanul vele együtt élni.</vt:lpstr>
    </vt:vector>
  </TitlesOfParts>
  <Company>MAV Zrt.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Trianon</dc:title>
  <dc:creator>Karsai Ádám (karsaiad)</dc:creator>
  <cp:lastModifiedBy>Magdolna Soproniné Iván</cp:lastModifiedBy>
  <cp:revision>27</cp:revision>
  <dcterms:created xsi:type="dcterms:W3CDTF">2020-05-29T09:47:15Z</dcterms:created>
  <dcterms:modified xsi:type="dcterms:W3CDTF">2020-06-03T13:18:45Z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0x010100911D327382860249949870C70EFBC8E4</vt:lpwstr>
  </property>
</Properties>
</file>