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0" r:id="rId7"/>
    <p:sldId id="267" r:id="rId8"/>
    <p:sldId id="263" r:id="rId9"/>
    <p:sldId id="264" r:id="rId10"/>
    <p:sldId id="266" r:id="rId11"/>
    <p:sldId id="259" r:id="rId12"/>
    <p:sldId id="261" r:id="rId13"/>
    <p:sldId id="268" r:id="rId14"/>
    <p:sldId id="258"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u-HU"/>
              <a:t>Mintacím szerkesztése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6/4/2020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hu-HU"/>
              <a:t>Mintacím szerkesztése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6/4/2020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u-HU"/>
              <a:t>Mintacím szerkesztése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u-HU"/>
              <a:t>Mintacím szerkesztése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u-HU"/>
              <a:t>Mintacím szerkesztése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u-HU"/>
              <a:t>Mintacím szerkesztése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6/4/2020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E1197D-6004-40B7-9DB2-F05F07C11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62CDF951-41D4-4E03-B3AE-3306638CDF45}"/>
              </a:ext>
            </a:extLst>
          </p:cNvPr>
          <p:cNvSpPr>
            <a:spLocks noGrp="1"/>
          </p:cNvSpPr>
          <p:nvPr>
            <p:ph type="ctrTitle"/>
          </p:nvPr>
        </p:nvSpPr>
        <p:spPr>
          <a:xfrm>
            <a:off x="6711885" y="634028"/>
            <a:ext cx="4798243" cy="3732835"/>
          </a:xfrm>
        </p:spPr>
        <p:txBody>
          <a:bodyPr>
            <a:normAutofit/>
          </a:bodyPr>
          <a:lstStyle/>
          <a:p>
            <a:r>
              <a:rPr lang="hu-HU" dirty="0"/>
              <a:t>TRIANON </a:t>
            </a:r>
            <a:br>
              <a:rPr lang="hu-HU" dirty="0"/>
            </a:br>
            <a:r>
              <a:rPr lang="hu-HU" dirty="0"/>
              <a:t>100</a:t>
            </a:r>
          </a:p>
        </p:txBody>
      </p:sp>
      <p:sp>
        <p:nvSpPr>
          <p:cNvPr id="3" name="Alcím 2">
            <a:extLst>
              <a:ext uri="{FF2B5EF4-FFF2-40B4-BE49-F238E27FC236}">
                <a16:creationId xmlns:a16="http://schemas.microsoft.com/office/drawing/2014/main" id="{C613C5E0-28FC-4E09-99A1-7A3B96A636D7}"/>
              </a:ext>
            </a:extLst>
          </p:cNvPr>
          <p:cNvSpPr>
            <a:spLocks noGrp="1"/>
          </p:cNvSpPr>
          <p:nvPr>
            <p:ph type="subTitle" idx="1"/>
          </p:nvPr>
        </p:nvSpPr>
        <p:spPr>
          <a:xfrm>
            <a:off x="6711885" y="4436462"/>
            <a:ext cx="4798243" cy="1794656"/>
          </a:xfrm>
        </p:spPr>
        <p:txBody>
          <a:bodyPr>
            <a:normAutofit/>
          </a:bodyPr>
          <a:lstStyle/>
          <a:p>
            <a:pPr>
              <a:spcAft>
                <a:spcPts val="600"/>
              </a:spcAft>
            </a:pPr>
            <a:r>
              <a:rPr lang="hu-HU" dirty="0"/>
              <a:t>Készítette: Lázár Míra</a:t>
            </a:r>
          </a:p>
        </p:txBody>
      </p:sp>
      <p:sp>
        <p:nvSpPr>
          <p:cNvPr id="73" name="Freeform 6">
            <a:extLst>
              <a:ext uri="{FF2B5EF4-FFF2-40B4-BE49-F238E27FC236}">
                <a16:creationId xmlns:a16="http://schemas.microsoft.com/office/drawing/2014/main" id="{3470B8B5-F0F1-4665-A962-83498B2E2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C2B904FF-98E7-4A18-B733-B26AD46BA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026" name="Picture 2" descr="Trianon100">
            <a:extLst>
              <a:ext uri="{FF2B5EF4-FFF2-40B4-BE49-F238E27FC236}">
                <a16:creationId xmlns:a16="http://schemas.microsoft.com/office/drawing/2014/main" id="{7396591F-B772-4228-9B23-23698457A0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403" y="2346920"/>
            <a:ext cx="4207669" cy="236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1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Cím 1">
            <a:extLst>
              <a:ext uri="{FF2B5EF4-FFF2-40B4-BE49-F238E27FC236}">
                <a16:creationId xmlns:a16="http://schemas.microsoft.com/office/drawing/2014/main" id="{DD81D521-83A0-4046-8A51-0871F96A644E}"/>
              </a:ext>
            </a:extLst>
          </p:cNvPr>
          <p:cNvSpPr>
            <a:spLocks noGrp="1"/>
          </p:cNvSpPr>
          <p:nvPr>
            <p:ph type="title"/>
          </p:nvPr>
        </p:nvSpPr>
        <p:spPr>
          <a:xfrm>
            <a:off x="1371600" y="503767"/>
            <a:ext cx="9380334" cy="941664"/>
          </a:xfrm>
        </p:spPr>
        <p:txBody>
          <a:bodyPr anchor="b">
            <a:normAutofit/>
          </a:bodyPr>
          <a:lstStyle/>
          <a:p>
            <a:pPr algn="ctr"/>
            <a:r>
              <a:rPr lang="hu-HU" sz="4000" dirty="0"/>
              <a:t>1920. június 4. 10:00 Magyar Királyság</a:t>
            </a:r>
          </a:p>
        </p:txBody>
      </p:sp>
      <p:sp>
        <p:nvSpPr>
          <p:cNvPr id="3" name="Tartalom helye 2">
            <a:extLst>
              <a:ext uri="{FF2B5EF4-FFF2-40B4-BE49-F238E27FC236}">
                <a16:creationId xmlns:a16="http://schemas.microsoft.com/office/drawing/2014/main" id="{6F79C1F8-CD21-4901-AA54-94EA68181F66}"/>
              </a:ext>
            </a:extLst>
          </p:cNvPr>
          <p:cNvSpPr>
            <a:spLocks noGrp="1"/>
          </p:cNvSpPr>
          <p:nvPr>
            <p:ph idx="1"/>
          </p:nvPr>
        </p:nvSpPr>
        <p:spPr>
          <a:xfrm>
            <a:off x="246743" y="1638225"/>
            <a:ext cx="11321143" cy="4622368"/>
          </a:xfrm>
        </p:spPr>
        <p:txBody>
          <a:bodyPr anchor="t">
            <a:normAutofit/>
          </a:bodyPr>
          <a:lstStyle/>
          <a:p>
            <a:pPr marL="0" indent="0">
              <a:buNone/>
            </a:pPr>
            <a:r>
              <a:rPr lang="hu-HU" sz="1400" dirty="0"/>
              <a:t>„</a:t>
            </a:r>
            <a:r>
              <a:rPr lang="hu-HU" i="1" dirty="0"/>
              <a:t>Tíz óra után egy-két perccel jött a végzetes párizsi hír, és akkor megkondultak a harangok, előbb Pesten, majd villámgyorsan szétfutott a hír, egymásután mindenfelé az országban. A magyarok két óra hosszat tartó harangkongással temették múltjukat és jövőjüket. Budapest percek alatt feketébe öltözött. Perceken belül fekete gyászlobogók lengtek mindenütt, az ablakokban fekete drapériák. Az utcák fekete gyászruhákkal teltek meg. Emberek, asszonyok, férfiak, gyerekek mentek az utcán </a:t>
            </a:r>
            <a:r>
              <a:rPr lang="hu-HU" i="1" dirty="0" err="1"/>
              <a:t>patakzó</a:t>
            </a:r>
            <a:r>
              <a:rPr lang="hu-HU" i="1" dirty="0"/>
              <a:t> könnyekkel , nemegyszer hangosan zokogva. Az emberek rázták az öklüket az ég felé átkozódva. A lapok gyászkeretben, mindenki mohón olvasta, amit úgyis tudott, mindenkiben lángolt a tehetetlen düh, csoportoknak, vezércikkeket olvastak hangosan…a Múzeum téren elkezdték a Himnuszt énekelni…és a  harangok kongtak, kongtak, szakadatlanul, szinte elviselhetetlenül. E sorok írója 14 fiú volt és negyedikes gimnazista akkoriban. Tíz órakor növénytan óra kezdődött…Ötvennégyen voltunk, ötvennégy tizennégyéves magyar fiú. A golgota utolsó szavai után bírtuk tovább, leborultuk a padokra és elkezdtünk sírni. Odakint kongtak a harangok. Nagymagyarország keresztre feszítésének napja volt, 1920. június 4. péntek.”</a:t>
            </a:r>
          </a:p>
          <a:p>
            <a:pPr marL="0" indent="0">
              <a:buNone/>
            </a:pPr>
            <a:r>
              <a:rPr lang="hu-HU" dirty="0"/>
              <a:t>Országgyűlésünk 2010, május 31-én a diktátum aláírásának napját-vagyis június 4-ét-a Nemzeti összetartozás napjának nyilvánította.</a:t>
            </a:r>
          </a:p>
          <a:p>
            <a:pPr marL="0" indent="0">
              <a:buNone/>
            </a:pPr>
            <a:endParaRPr lang="hu-HU" sz="1800" i="1" dirty="0"/>
          </a:p>
          <a:p>
            <a:pPr marL="0" indent="0">
              <a:buNone/>
            </a:pPr>
            <a:endParaRPr lang="hu-HU" sz="1400" i="1" dirty="0"/>
          </a:p>
        </p:txBody>
      </p:sp>
      <p:sp>
        <p:nvSpPr>
          <p:cNvPr id="23" name="Rectangle 22">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4521848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4CE5E3E-F304-4146-9524-6DAC14FABDB1}"/>
              </a:ext>
            </a:extLst>
          </p:cNvPr>
          <p:cNvSpPr>
            <a:spLocks noGrp="1"/>
          </p:cNvSpPr>
          <p:nvPr>
            <p:ph type="title"/>
          </p:nvPr>
        </p:nvSpPr>
        <p:spPr/>
        <p:txBody>
          <a:bodyPr/>
          <a:lstStyle/>
          <a:p>
            <a:pPr algn="ctr"/>
            <a:r>
              <a:rPr lang="hu-HU"/>
              <a:t>Versek a Trianon emlékére</a:t>
            </a:r>
            <a:endParaRPr lang="hu-HU" dirty="0"/>
          </a:p>
        </p:txBody>
      </p:sp>
      <p:pic>
        <p:nvPicPr>
          <p:cNvPr id="4" name="Tartalom helye 3">
            <a:extLst>
              <a:ext uri="{FF2B5EF4-FFF2-40B4-BE49-F238E27FC236}">
                <a16:creationId xmlns:a16="http://schemas.microsoft.com/office/drawing/2014/main" id="{8A7C554A-6A10-4A71-B358-02A2C9F5405A}"/>
              </a:ext>
            </a:extLst>
          </p:cNvPr>
          <p:cNvPicPr>
            <a:picLocks noGrp="1" noChangeAspect="1"/>
          </p:cNvPicPr>
          <p:nvPr>
            <p:ph idx="1"/>
          </p:nvPr>
        </p:nvPicPr>
        <p:blipFill>
          <a:blip r:embed="rId2"/>
          <a:stretch>
            <a:fillRect/>
          </a:stretch>
        </p:blipFill>
        <p:spPr>
          <a:xfrm>
            <a:off x="710096" y="1857828"/>
            <a:ext cx="5385904" cy="5000171"/>
          </a:xfrm>
          <a:prstGeom prst="rect">
            <a:avLst/>
          </a:prstGeom>
        </p:spPr>
      </p:pic>
      <p:pic>
        <p:nvPicPr>
          <p:cNvPr id="5" name="Kép 4">
            <a:extLst>
              <a:ext uri="{FF2B5EF4-FFF2-40B4-BE49-F238E27FC236}">
                <a16:creationId xmlns:a16="http://schemas.microsoft.com/office/drawing/2014/main" id="{3A9EEEFE-8B28-446C-B321-A0BD8F8AE829}"/>
              </a:ext>
            </a:extLst>
          </p:cNvPr>
          <p:cNvPicPr>
            <a:picLocks noChangeAspect="1"/>
          </p:cNvPicPr>
          <p:nvPr/>
        </p:nvPicPr>
        <p:blipFill>
          <a:blip r:embed="rId3"/>
          <a:stretch>
            <a:fillRect/>
          </a:stretch>
        </p:blipFill>
        <p:spPr>
          <a:xfrm>
            <a:off x="6096000" y="1857828"/>
            <a:ext cx="5238750" cy="2238375"/>
          </a:xfrm>
          <a:prstGeom prst="rect">
            <a:avLst/>
          </a:prstGeom>
        </p:spPr>
      </p:pic>
      <p:pic>
        <p:nvPicPr>
          <p:cNvPr id="6" name="Kép 5">
            <a:extLst>
              <a:ext uri="{FF2B5EF4-FFF2-40B4-BE49-F238E27FC236}">
                <a16:creationId xmlns:a16="http://schemas.microsoft.com/office/drawing/2014/main" id="{8F309E7F-EBEC-477F-B5D4-32A7CCB9BD18}"/>
              </a:ext>
            </a:extLst>
          </p:cNvPr>
          <p:cNvPicPr>
            <a:picLocks noChangeAspect="1"/>
          </p:cNvPicPr>
          <p:nvPr/>
        </p:nvPicPr>
        <p:blipFill>
          <a:blip r:embed="rId4"/>
          <a:stretch>
            <a:fillRect/>
          </a:stretch>
        </p:blipFill>
        <p:spPr>
          <a:xfrm>
            <a:off x="6096000" y="4096203"/>
            <a:ext cx="4572000" cy="2761796"/>
          </a:xfrm>
          <a:prstGeom prst="rect">
            <a:avLst/>
          </a:prstGeom>
        </p:spPr>
      </p:pic>
    </p:spTree>
    <p:extLst>
      <p:ext uri="{BB962C8B-B14F-4D97-AF65-F5344CB8AC3E}">
        <p14:creationId xmlns:p14="http://schemas.microsoft.com/office/powerpoint/2010/main" val="216177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5" name="Tartalom helye 4" descr="A képen szöveg, térkép látható&#10;&#10;Automatikusan generált leírás">
            <a:extLst>
              <a:ext uri="{FF2B5EF4-FFF2-40B4-BE49-F238E27FC236}">
                <a16:creationId xmlns:a16="http://schemas.microsoft.com/office/drawing/2014/main" id="{E6FE4E8F-E7FB-4B55-9059-FC91F40BB0E6}"/>
              </a:ext>
            </a:extLst>
          </p:cNvPr>
          <p:cNvPicPr>
            <a:picLocks noGrp="1" noChangeAspect="1"/>
          </p:cNvPicPr>
          <p:nvPr>
            <p:ph idx="1"/>
          </p:nvPr>
        </p:nvPicPr>
        <p:blipFill rotWithShape="1">
          <a:blip r:embed="rId2"/>
          <a:srcRect r="4464" b="1"/>
          <a:stretch/>
        </p:blipFill>
        <p:spPr>
          <a:xfrm>
            <a:off x="20" y="10"/>
            <a:ext cx="12191980" cy="6859300"/>
          </a:xfrm>
          <a:prstGeom prst="rect">
            <a:avLst/>
          </a:prstGeom>
        </p:spPr>
      </p:pic>
      <p:sp>
        <p:nvSpPr>
          <p:cNvPr id="19" name="Rectangle 13">
            <a:extLst>
              <a:ext uri="{FF2B5EF4-FFF2-40B4-BE49-F238E27FC236}">
                <a16:creationId xmlns:a16="http://schemas.microsoft.com/office/drawing/2014/main" id="{A8D972A3-BC4D-42D0-B5E6-18AF3B9A5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DC08C121-C8A4-4D89-BF57-08D98660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8" name="Freeform 6">
            <a:extLst>
              <a:ext uri="{FF2B5EF4-FFF2-40B4-BE49-F238E27FC236}">
                <a16:creationId xmlns:a16="http://schemas.microsoft.com/office/drawing/2014/main" id="{EB1E1686-FA28-4AC0-BDBD-F301BFEB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Cím 1">
            <a:extLst>
              <a:ext uri="{FF2B5EF4-FFF2-40B4-BE49-F238E27FC236}">
                <a16:creationId xmlns:a16="http://schemas.microsoft.com/office/drawing/2014/main" id="{2A23D4C4-BDD1-4DAC-BC62-58235F4C8208}"/>
              </a:ext>
            </a:extLst>
          </p:cNvPr>
          <p:cNvSpPr>
            <a:spLocks noGrp="1"/>
          </p:cNvSpPr>
          <p:nvPr>
            <p:ph type="title"/>
          </p:nvPr>
        </p:nvSpPr>
        <p:spPr>
          <a:xfrm>
            <a:off x="1915128" y="1788453"/>
            <a:ext cx="8361229" cy="3594037"/>
          </a:xfrm>
        </p:spPr>
        <p:txBody>
          <a:bodyPr vert="horz" lIns="91440" tIns="45720" rIns="91440" bIns="45720" rtlCol="0" anchor="b">
            <a:normAutofit/>
          </a:bodyPr>
          <a:lstStyle/>
          <a:p>
            <a:pPr algn="ctr"/>
            <a:r>
              <a:rPr lang="en-US" sz="2900" cap="all" dirty="0">
                <a:solidFill>
                  <a:schemeClr val="bg2"/>
                </a:solidFill>
              </a:rPr>
              <a:t>„</a:t>
            </a:r>
            <a:r>
              <a:rPr lang="en-US" sz="4000" i="1" cap="all" dirty="0" err="1">
                <a:solidFill>
                  <a:schemeClr val="bg2"/>
                </a:solidFill>
              </a:rPr>
              <a:t>Hiszek</a:t>
            </a:r>
            <a:r>
              <a:rPr lang="en-US" sz="4000" i="1" cap="all" dirty="0">
                <a:solidFill>
                  <a:schemeClr val="bg2"/>
                </a:solidFill>
              </a:rPr>
              <a:t> </a:t>
            </a:r>
            <a:r>
              <a:rPr lang="en-US" sz="4000" i="1" cap="all" dirty="0" err="1">
                <a:solidFill>
                  <a:schemeClr val="bg2"/>
                </a:solidFill>
              </a:rPr>
              <a:t>egy</a:t>
            </a:r>
            <a:r>
              <a:rPr lang="en-US" sz="4000" i="1" cap="all" dirty="0">
                <a:solidFill>
                  <a:schemeClr val="bg2"/>
                </a:solidFill>
              </a:rPr>
              <a:t> </a:t>
            </a:r>
            <a:r>
              <a:rPr lang="en-US" sz="4000" i="1" cap="all" dirty="0" err="1">
                <a:solidFill>
                  <a:schemeClr val="bg2"/>
                </a:solidFill>
              </a:rPr>
              <a:t>Istenben</a:t>
            </a:r>
            <a:r>
              <a:rPr lang="en-US" sz="4000" i="1" cap="all" dirty="0">
                <a:solidFill>
                  <a:schemeClr val="bg2"/>
                </a:solidFill>
              </a:rPr>
              <a:t>, </a:t>
            </a:r>
            <a:r>
              <a:rPr lang="en-US" sz="4000" i="1" cap="all" dirty="0" err="1">
                <a:solidFill>
                  <a:schemeClr val="bg2"/>
                </a:solidFill>
              </a:rPr>
              <a:t>hiszek</a:t>
            </a:r>
            <a:r>
              <a:rPr lang="en-US" sz="4000" i="1" cap="all" dirty="0">
                <a:solidFill>
                  <a:schemeClr val="bg2"/>
                </a:solidFill>
              </a:rPr>
              <a:t> </a:t>
            </a:r>
            <a:r>
              <a:rPr lang="en-US" sz="4000" i="1" cap="all" dirty="0" err="1">
                <a:solidFill>
                  <a:schemeClr val="bg2"/>
                </a:solidFill>
              </a:rPr>
              <a:t>egy</a:t>
            </a:r>
            <a:r>
              <a:rPr lang="en-US" sz="4000" i="1" cap="all" dirty="0">
                <a:solidFill>
                  <a:schemeClr val="bg2"/>
                </a:solidFill>
              </a:rPr>
              <a:t> </a:t>
            </a:r>
            <a:r>
              <a:rPr lang="en-US" sz="4000" i="1" cap="all" dirty="0" err="1">
                <a:solidFill>
                  <a:schemeClr val="bg2"/>
                </a:solidFill>
              </a:rPr>
              <a:t>hazában</a:t>
            </a:r>
            <a:r>
              <a:rPr lang="en-US" sz="4000" i="1" cap="all" dirty="0">
                <a:solidFill>
                  <a:schemeClr val="bg2"/>
                </a:solidFill>
              </a:rPr>
              <a:t>, </a:t>
            </a:r>
            <a:r>
              <a:rPr lang="en-US" sz="4000" i="1" cap="all" dirty="0" err="1">
                <a:solidFill>
                  <a:schemeClr val="bg2"/>
                </a:solidFill>
              </a:rPr>
              <a:t>hiszek</a:t>
            </a:r>
            <a:r>
              <a:rPr lang="en-US" sz="4000" i="1" cap="all" dirty="0">
                <a:solidFill>
                  <a:schemeClr val="bg2"/>
                </a:solidFill>
              </a:rPr>
              <a:t> </a:t>
            </a:r>
            <a:r>
              <a:rPr lang="en-US" sz="4000" i="1" cap="all" dirty="0" err="1">
                <a:solidFill>
                  <a:schemeClr val="bg2"/>
                </a:solidFill>
              </a:rPr>
              <a:t>egy</a:t>
            </a:r>
            <a:r>
              <a:rPr lang="en-US" sz="4000" i="1" cap="all" dirty="0">
                <a:solidFill>
                  <a:schemeClr val="bg2"/>
                </a:solidFill>
              </a:rPr>
              <a:t> </a:t>
            </a:r>
            <a:r>
              <a:rPr lang="en-US" sz="4000" i="1" cap="all" dirty="0" err="1">
                <a:solidFill>
                  <a:schemeClr val="bg2"/>
                </a:solidFill>
              </a:rPr>
              <a:t>isteni</a:t>
            </a:r>
            <a:r>
              <a:rPr lang="en-US" sz="4000" i="1" cap="all" dirty="0">
                <a:solidFill>
                  <a:schemeClr val="bg2"/>
                </a:solidFill>
              </a:rPr>
              <a:t> </a:t>
            </a:r>
            <a:r>
              <a:rPr lang="en-US" sz="4000" i="1" cap="all" dirty="0" err="1">
                <a:solidFill>
                  <a:schemeClr val="bg2"/>
                </a:solidFill>
              </a:rPr>
              <a:t>örök</a:t>
            </a:r>
            <a:r>
              <a:rPr lang="en-US" sz="4000" i="1" cap="all" dirty="0">
                <a:solidFill>
                  <a:schemeClr val="bg2"/>
                </a:solidFill>
              </a:rPr>
              <a:t> </a:t>
            </a:r>
            <a:r>
              <a:rPr lang="en-US" sz="4000" i="1" cap="all" dirty="0" err="1">
                <a:solidFill>
                  <a:schemeClr val="bg2"/>
                </a:solidFill>
              </a:rPr>
              <a:t>igazságban</a:t>
            </a:r>
            <a:r>
              <a:rPr lang="en-US" sz="4000" i="1" cap="all" dirty="0">
                <a:solidFill>
                  <a:schemeClr val="bg2"/>
                </a:solidFill>
              </a:rPr>
              <a:t>, </a:t>
            </a:r>
            <a:r>
              <a:rPr lang="en-US" sz="4000" i="1" cap="all" dirty="0" err="1">
                <a:solidFill>
                  <a:schemeClr val="bg2"/>
                </a:solidFill>
              </a:rPr>
              <a:t>hiszek</a:t>
            </a:r>
            <a:r>
              <a:rPr lang="en-US" sz="4000" i="1" cap="all" dirty="0">
                <a:solidFill>
                  <a:schemeClr val="bg2"/>
                </a:solidFill>
              </a:rPr>
              <a:t> </a:t>
            </a:r>
            <a:r>
              <a:rPr lang="en-US" sz="4000" i="1" cap="all" dirty="0" err="1">
                <a:solidFill>
                  <a:schemeClr val="bg2"/>
                </a:solidFill>
              </a:rPr>
              <a:t>Magyarország</a:t>
            </a:r>
            <a:r>
              <a:rPr lang="en-US" sz="4000" i="1" cap="all" dirty="0">
                <a:solidFill>
                  <a:schemeClr val="bg2"/>
                </a:solidFill>
              </a:rPr>
              <a:t> </a:t>
            </a:r>
            <a:r>
              <a:rPr lang="en-US" sz="4000" i="1" cap="all" dirty="0" err="1">
                <a:solidFill>
                  <a:schemeClr val="bg2"/>
                </a:solidFill>
              </a:rPr>
              <a:t>feltámadásában</a:t>
            </a:r>
            <a:r>
              <a:rPr lang="en-US" sz="4000" i="1" cap="all" dirty="0">
                <a:solidFill>
                  <a:schemeClr val="bg2"/>
                </a:solidFill>
              </a:rPr>
              <a:t>, </a:t>
            </a:r>
            <a:r>
              <a:rPr lang="en-US" sz="4000" i="1" cap="all" dirty="0" err="1">
                <a:solidFill>
                  <a:schemeClr val="bg2"/>
                </a:solidFill>
              </a:rPr>
              <a:t>ámen</a:t>
            </a:r>
            <a:r>
              <a:rPr lang="en-US" sz="4000" i="1" cap="all" dirty="0">
                <a:solidFill>
                  <a:schemeClr val="bg2"/>
                </a:solidFill>
              </a:rPr>
              <a:t>.”</a:t>
            </a:r>
            <a:br>
              <a:rPr lang="en-US" sz="4000" cap="all" dirty="0">
                <a:solidFill>
                  <a:schemeClr val="bg2"/>
                </a:solidFill>
              </a:rPr>
            </a:br>
            <a:r>
              <a:rPr lang="en-US" sz="2900" cap="all" dirty="0">
                <a:solidFill>
                  <a:schemeClr val="bg2"/>
                </a:solidFill>
              </a:rPr>
              <a:t>					</a:t>
            </a:r>
            <a:r>
              <a:rPr lang="en-US" sz="2400" cap="all" dirty="0">
                <a:solidFill>
                  <a:schemeClr val="bg2"/>
                </a:solidFill>
              </a:rPr>
              <a:t>Papp-</a:t>
            </a:r>
            <a:r>
              <a:rPr lang="en-US" sz="2400" cap="all" dirty="0" err="1">
                <a:solidFill>
                  <a:schemeClr val="bg2"/>
                </a:solidFill>
              </a:rPr>
              <a:t>Váry</a:t>
            </a:r>
            <a:r>
              <a:rPr lang="en-US" sz="2400" cap="all" dirty="0">
                <a:solidFill>
                  <a:schemeClr val="bg2"/>
                </a:solidFill>
              </a:rPr>
              <a:t> </a:t>
            </a:r>
            <a:r>
              <a:rPr lang="en-US" sz="2400" cap="all" dirty="0" err="1">
                <a:solidFill>
                  <a:schemeClr val="bg2"/>
                </a:solidFill>
              </a:rPr>
              <a:t>Elemérné</a:t>
            </a:r>
            <a:r>
              <a:rPr lang="en-US" sz="2400" cap="all" dirty="0">
                <a:solidFill>
                  <a:schemeClr val="bg2"/>
                </a:solidFill>
              </a:rPr>
              <a:t> </a:t>
            </a:r>
          </a:p>
        </p:txBody>
      </p:sp>
    </p:spTree>
    <p:extLst>
      <p:ext uri="{BB962C8B-B14F-4D97-AF65-F5344CB8AC3E}">
        <p14:creationId xmlns:p14="http://schemas.microsoft.com/office/powerpoint/2010/main" val="2908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6C6F89EC-8A82-4C05-AA0F-EADECD545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CA05F82F-FDCF-48D9-B23B-FA3F49600FD5}"/>
              </a:ext>
            </a:extLst>
          </p:cNvPr>
          <p:cNvSpPr>
            <a:spLocks noGrp="1"/>
          </p:cNvSpPr>
          <p:nvPr>
            <p:ph type="title"/>
          </p:nvPr>
        </p:nvSpPr>
        <p:spPr>
          <a:xfrm>
            <a:off x="5100824" y="685800"/>
            <a:ext cx="6176776" cy="1485900"/>
          </a:xfrm>
        </p:spPr>
        <p:txBody>
          <a:bodyPr>
            <a:normAutofit/>
          </a:bodyPr>
          <a:lstStyle/>
          <a:p>
            <a:pPr algn="ctr"/>
            <a:r>
              <a:rPr lang="hu-HU" sz="5400" b="1" dirty="0"/>
              <a:t>Előzménye</a:t>
            </a:r>
          </a:p>
        </p:txBody>
      </p:sp>
      <p:pic>
        <p:nvPicPr>
          <p:cNvPr id="2050" name="Picture 2" descr="Az első világháború, a nyugati fronton [1.] - Háborúk">
            <a:extLst>
              <a:ext uri="{FF2B5EF4-FFF2-40B4-BE49-F238E27FC236}">
                <a16:creationId xmlns:a16="http://schemas.microsoft.com/office/drawing/2014/main" id="{C3608FA0-8A9E-426F-AF5F-229BB38082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3" r="9353" b="2"/>
          <a:stretch/>
        </p:blipFill>
        <p:spPr bwMode="auto">
          <a:xfrm>
            <a:off x="20" y="10"/>
            <a:ext cx="4373525" cy="3428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5FB3BD84-74B1-4CD9-99C9-FFFE6C410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artalom helye 2">
            <a:extLst>
              <a:ext uri="{FF2B5EF4-FFF2-40B4-BE49-F238E27FC236}">
                <a16:creationId xmlns:a16="http://schemas.microsoft.com/office/drawing/2014/main" id="{1D6FCBBB-BCCE-42CD-94B5-D1117C40AA82}"/>
              </a:ext>
            </a:extLst>
          </p:cNvPr>
          <p:cNvSpPr>
            <a:spLocks noGrp="1"/>
          </p:cNvSpPr>
          <p:nvPr>
            <p:ph idx="1"/>
          </p:nvPr>
        </p:nvSpPr>
        <p:spPr>
          <a:xfrm>
            <a:off x="5100824" y="2286000"/>
            <a:ext cx="6176776" cy="3581400"/>
          </a:xfrm>
        </p:spPr>
        <p:txBody>
          <a:bodyPr>
            <a:normAutofit/>
          </a:bodyPr>
          <a:lstStyle/>
          <a:p>
            <a:r>
              <a:rPr lang="hu-HU" sz="3200" dirty="0"/>
              <a:t>Magyarország az I. világháborút a vesztesek oldalán, Központi Hatalmak oldalán fejezte be.</a:t>
            </a:r>
          </a:p>
          <a:p>
            <a:endParaRPr lang="hu-HU" sz="3200" dirty="0"/>
          </a:p>
          <a:p>
            <a:endParaRPr lang="hu-HU" dirty="0"/>
          </a:p>
        </p:txBody>
      </p:sp>
      <p:pic>
        <p:nvPicPr>
          <p:cNvPr id="2052" name="Picture 4" descr="Az I. világháború lezárulása, 99 évvel ezelőtt [43.] - Jegyzettár">
            <a:extLst>
              <a:ext uri="{FF2B5EF4-FFF2-40B4-BE49-F238E27FC236}">
                <a16:creationId xmlns:a16="http://schemas.microsoft.com/office/drawing/2014/main" id="{AA92AA2F-9088-4E24-9BAB-E97E381221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94" r="16525" b="-1"/>
          <a:stretch/>
        </p:blipFill>
        <p:spPr bwMode="auto">
          <a:xfrm>
            <a:off x="20" y="3438457"/>
            <a:ext cx="43735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7306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a:extLst>
              <a:ext uri="{FF2B5EF4-FFF2-40B4-BE49-F238E27FC236}">
                <a16:creationId xmlns:a16="http://schemas.microsoft.com/office/drawing/2014/main" id="{B0777252-FFB6-4273-8653-AB5E88A12F08}"/>
              </a:ext>
            </a:extLst>
          </p:cNvPr>
          <p:cNvSpPr>
            <a:spLocks noGrp="1"/>
          </p:cNvSpPr>
          <p:nvPr>
            <p:ph type="title"/>
          </p:nvPr>
        </p:nvSpPr>
        <p:spPr>
          <a:xfrm>
            <a:off x="640081" y="791570"/>
            <a:ext cx="4018839" cy="5262390"/>
          </a:xfrm>
        </p:spPr>
        <p:txBody>
          <a:bodyPr anchor="ctr">
            <a:normAutofit/>
          </a:bodyPr>
          <a:lstStyle/>
          <a:p>
            <a:pPr algn="ctr"/>
            <a:r>
              <a:rPr lang="hu-HU" sz="5400" dirty="0">
                <a:solidFill>
                  <a:schemeClr val="bg2"/>
                </a:solidFill>
              </a:rPr>
              <a:t>A Trianoni béke </a:t>
            </a:r>
          </a:p>
        </p:txBody>
      </p:sp>
      <p:sp>
        <p:nvSpPr>
          <p:cNvPr id="42" name="Rectangle 4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artalom helye 2">
            <a:extLst>
              <a:ext uri="{FF2B5EF4-FFF2-40B4-BE49-F238E27FC236}">
                <a16:creationId xmlns:a16="http://schemas.microsoft.com/office/drawing/2014/main" id="{FC55E78D-E1A5-42FB-92DD-4105813D6E33}"/>
              </a:ext>
            </a:extLst>
          </p:cNvPr>
          <p:cNvSpPr>
            <a:spLocks noGrp="1"/>
          </p:cNvSpPr>
          <p:nvPr>
            <p:ph idx="1"/>
          </p:nvPr>
        </p:nvSpPr>
        <p:spPr>
          <a:xfrm>
            <a:off x="6176719" y="522515"/>
            <a:ext cx="5375199" cy="6037942"/>
          </a:xfrm>
        </p:spPr>
        <p:txBody>
          <a:bodyPr anchor="ctr">
            <a:normAutofit/>
          </a:bodyPr>
          <a:lstStyle/>
          <a:p>
            <a:r>
              <a:rPr lang="hu-HU" sz="2400" dirty="0"/>
              <a:t>A győztes antant nagyhatalmak 1920 június 4-én kötötték meg Magyarországgal a békét. </a:t>
            </a:r>
          </a:p>
          <a:p>
            <a:r>
              <a:rPr lang="hu-HU" sz="2400" dirty="0"/>
              <a:t>A békeszerződést Versaillesben a Nagy-Trianon kastélyban kötötték.</a:t>
            </a:r>
          </a:p>
          <a:p>
            <a:r>
              <a:rPr lang="hu-HU" sz="2400" dirty="0"/>
              <a:t>Magyarország részéről a Simonyi-</a:t>
            </a:r>
            <a:r>
              <a:rPr lang="hu-HU" sz="2400" dirty="0" err="1"/>
              <a:t>Semadam</a:t>
            </a:r>
            <a:r>
              <a:rPr lang="hu-HU" sz="2400" dirty="0"/>
              <a:t> Sándor kormányának </a:t>
            </a:r>
            <a:r>
              <a:rPr lang="hu-HU" sz="2400" dirty="0" err="1"/>
              <a:t>küldöttei</a:t>
            </a:r>
            <a:r>
              <a:rPr lang="hu-HU" sz="2400" dirty="0"/>
              <a:t> írták alá a szerződést: </a:t>
            </a:r>
            <a:r>
              <a:rPr lang="hu-HU" sz="2400" dirty="0" err="1"/>
              <a:t>Drasche</a:t>
            </a:r>
            <a:r>
              <a:rPr lang="hu-HU" sz="2400" dirty="0"/>
              <a:t>-Lázár Alfréd rendkívüli követ, államtitkár és </a:t>
            </a:r>
            <a:r>
              <a:rPr lang="hu-HU" sz="2400" dirty="0" err="1"/>
              <a:t>Benárd</a:t>
            </a:r>
            <a:r>
              <a:rPr lang="hu-HU" sz="2400" dirty="0"/>
              <a:t> Ágoston népjóléti miniszter, küldöttségvezető.</a:t>
            </a:r>
          </a:p>
          <a:p>
            <a:r>
              <a:rPr lang="hu-HU" sz="2400" dirty="0"/>
              <a:t>Az antant részéről a francia Clemenceau, a brit Lloyd George, az olasz Orlando miniszterelnökök és az amerikai Wilson elnök.</a:t>
            </a:r>
          </a:p>
        </p:txBody>
      </p:sp>
    </p:spTree>
    <p:extLst>
      <p:ext uri="{BB962C8B-B14F-4D97-AF65-F5344CB8AC3E}">
        <p14:creationId xmlns:p14="http://schemas.microsoft.com/office/powerpoint/2010/main" val="292088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3C0C3C-049E-4FEA-8533-F5AFC318F33C}"/>
              </a:ext>
            </a:extLst>
          </p:cNvPr>
          <p:cNvSpPr>
            <a:spLocks noGrp="1"/>
          </p:cNvSpPr>
          <p:nvPr>
            <p:ph type="title"/>
          </p:nvPr>
        </p:nvSpPr>
        <p:spPr/>
        <p:txBody>
          <a:bodyPr>
            <a:normAutofit/>
          </a:bodyPr>
          <a:lstStyle/>
          <a:p>
            <a:pPr algn="ctr"/>
            <a:r>
              <a:rPr lang="hu-HU" sz="5400" dirty="0"/>
              <a:t>Az Trianoni szerződés aláírói</a:t>
            </a:r>
          </a:p>
        </p:txBody>
      </p:sp>
      <p:pic>
        <p:nvPicPr>
          <p:cNvPr id="8" name="Tartalom helye 7" descr="A képen személy, fénykép, beltéri, fekete látható&#10;&#10;Automatikusan generált leírás">
            <a:extLst>
              <a:ext uri="{FF2B5EF4-FFF2-40B4-BE49-F238E27FC236}">
                <a16:creationId xmlns:a16="http://schemas.microsoft.com/office/drawing/2014/main" id="{F3E91193-5CEE-4AFF-BA8C-CFB408A92F1A}"/>
              </a:ext>
            </a:extLst>
          </p:cNvPr>
          <p:cNvPicPr>
            <a:picLocks noGrp="1" noChangeAspect="1"/>
          </p:cNvPicPr>
          <p:nvPr>
            <p:ph sz="half" idx="1"/>
          </p:nvPr>
        </p:nvPicPr>
        <p:blipFill>
          <a:blip r:embed="rId2"/>
          <a:stretch>
            <a:fillRect/>
          </a:stretch>
        </p:blipFill>
        <p:spPr>
          <a:xfrm>
            <a:off x="1371600" y="2434095"/>
            <a:ext cx="4448175" cy="3285210"/>
          </a:xfrm>
        </p:spPr>
      </p:pic>
      <p:pic>
        <p:nvPicPr>
          <p:cNvPr id="6" name="Tartalom helye 5" descr="A képen személy, kültéri, állás, férfi látható&#10;&#10;Automatikusan generált leírás">
            <a:extLst>
              <a:ext uri="{FF2B5EF4-FFF2-40B4-BE49-F238E27FC236}">
                <a16:creationId xmlns:a16="http://schemas.microsoft.com/office/drawing/2014/main" id="{A2EEA36C-97B5-4F7D-B5ED-EB54DDE04492}"/>
              </a:ext>
            </a:extLst>
          </p:cNvPr>
          <p:cNvPicPr>
            <a:picLocks noGrp="1" noChangeAspect="1"/>
          </p:cNvPicPr>
          <p:nvPr>
            <p:ph sz="half" idx="2"/>
          </p:nvPr>
        </p:nvPicPr>
        <p:blipFill>
          <a:blip r:embed="rId3"/>
          <a:stretch>
            <a:fillRect/>
          </a:stretch>
        </p:blipFill>
        <p:spPr>
          <a:xfrm>
            <a:off x="6524625" y="2425532"/>
            <a:ext cx="4448175" cy="3302335"/>
          </a:xfrm>
        </p:spPr>
      </p:pic>
    </p:spTree>
    <p:extLst>
      <p:ext uri="{BB962C8B-B14F-4D97-AF65-F5344CB8AC3E}">
        <p14:creationId xmlns:p14="http://schemas.microsoft.com/office/powerpoint/2010/main" val="24038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a:extLst>
              <a:ext uri="{FF2B5EF4-FFF2-40B4-BE49-F238E27FC236}">
                <a16:creationId xmlns:a16="http://schemas.microsoft.com/office/drawing/2014/main" id="{B9D8C4EC-905D-4574-8237-FB15FFC04089}"/>
              </a:ext>
            </a:extLst>
          </p:cNvPr>
          <p:cNvSpPr>
            <a:spLocks noGrp="1"/>
          </p:cNvSpPr>
          <p:nvPr>
            <p:ph type="title"/>
          </p:nvPr>
        </p:nvSpPr>
        <p:spPr>
          <a:xfrm>
            <a:off x="640081" y="791570"/>
            <a:ext cx="4270586" cy="5262390"/>
          </a:xfrm>
        </p:spPr>
        <p:txBody>
          <a:bodyPr anchor="ctr">
            <a:normAutofit/>
          </a:bodyPr>
          <a:lstStyle/>
          <a:p>
            <a:pPr algn="ctr"/>
            <a:r>
              <a:rPr lang="hu-HU" sz="5400" dirty="0">
                <a:solidFill>
                  <a:schemeClr val="bg2"/>
                </a:solidFill>
              </a:rPr>
              <a:t>A békediktátum első rendelkezési köre</a:t>
            </a:r>
          </a:p>
        </p:txBody>
      </p:sp>
      <p:sp>
        <p:nvSpPr>
          <p:cNvPr id="26" name="Rectangle 25">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artalom helye 2">
            <a:extLst>
              <a:ext uri="{FF2B5EF4-FFF2-40B4-BE49-F238E27FC236}">
                <a16:creationId xmlns:a16="http://schemas.microsoft.com/office/drawing/2014/main" id="{CB0794E3-EABF-4072-9E65-6AB225D49DA2}"/>
              </a:ext>
            </a:extLst>
          </p:cNvPr>
          <p:cNvSpPr>
            <a:spLocks noGrp="1"/>
          </p:cNvSpPr>
          <p:nvPr>
            <p:ph idx="1"/>
          </p:nvPr>
        </p:nvSpPr>
        <p:spPr>
          <a:xfrm>
            <a:off x="6176719" y="362856"/>
            <a:ext cx="5375199" cy="6154057"/>
          </a:xfrm>
        </p:spPr>
        <p:txBody>
          <a:bodyPr anchor="ctr">
            <a:normAutofit/>
          </a:bodyPr>
          <a:lstStyle/>
          <a:p>
            <a:pPr marL="0" indent="0">
              <a:buNone/>
            </a:pPr>
            <a:r>
              <a:rPr lang="hu-HU" sz="1100" dirty="0"/>
              <a:t> </a:t>
            </a:r>
            <a:r>
              <a:rPr lang="hu-HU" sz="1400" dirty="0"/>
              <a:t>A diktátum három rendelkezési körben tartalmazott súlyos büntetést és korlátozást.</a:t>
            </a:r>
          </a:p>
          <a:p>
            <a:pPr marL="0" indent="0">
              <a:buNone/>
            </a:pPr>
            <a:r>
              <a:rPr lang="hu-HU" sz="1400" dirty="0"/>
              <a:t>Az első és legsúlyosabb az ország területének megcsonkítása. Magyarország az alábbi területeket vesztette el:  </a:t>
            </a:r>
          </a:p>
          <a:p>
            <a:pPr>
              <a:buFont typeface="Wingdings" panose="05000000000000000000" pitchFamily="2" charset="2"/>
              <a:buChar char="§"/>
            </a:pPr>
            <a:r>
              <a:rPr lang="hu-HU" sz="1400" dirty="0"/>
              <a:t>Erdély és jelentős területek Magyarország keleti részéből-az ún. Partium valamint a Bánság keleti része-Romániához került. A Magyar Királyság 31,78%-a, 103 093 km</a:t>
            </a:r>
            <a:r>
              <a:rPr lang="hu-HU" sz="1400" baseline="30000" dirty="0"/>
              <a:t>2</a:t>
            </a:r>
            <a:r>
              <a:rPr lang="hu-HU" sz="1400" dirty="0"/>
              <a:t>.</a:t>
            </a:r>
          </a:p>
          <a:p>
            <a:pPr>
              <a:buFont typeface="Wingdings" panose="05000000000000000000" pitchFamily="2" charset="2"/>
              <a:buChar char="§"/>
            </a:pPr>
            <a:r>
              <a:rPr lang="hu-HU" sz="1400" dirty="0"/>
              <a:t>Északon Kárpátalja, Felvidék, Csallóköz Csehszlovákiához került a Magyar Királyság 18,9%-a, 61 633 km</a:t>
            </a:r>
            <a:r>
              <a:rPr lang="hu-HU" sz="1400" baseline="30000" dirty="0"/>
              <a:t>2</a:t>
            </a:r>
            <a:r>
              <a:rPr lang="hu-HU" sz="1400" dirty="0"/>
              <a:t>.</a:t>
            </a:r>
          </a:p>
          <a:p>
            <a:pPr>
              <a:buFont typeface="Wingdings" panose="05000000000000000000" pitchFamily="2" charset="2"/>
              <a:buChar char="§"/>
            </a:pPr>
            <a:r>
              <a:rPr lang="hu-HU" sz="1400" dirty="0"/>
              <a:t>Délen a Szerémség, Drávaköz, Bácska és a Bánság nyugati része, Muraköz és Muravidék a Szerb-Horvát-Szlovén Királyság része lett. A Magyar Királyság 19,14%-a. Egész Horvát-Szlavónország szintén a  Szerb-Horvát-Szlovén Királyság része lett. A Magyar Királyság 12,87%-a, 42 514 km</a:t>
            </a:r>
            <a:r>
              <a:rPr lang="hu-HU" sz="1400" baseline="30000" dirty="0"/>
              <a:t>2</a:t>
            </a:r>
            <a:r>
              <a:rPr lang="hu-HU" sz="1400" dirty="0"/>
              <a:t>.</a:t>
            </a:r>
          </a:p>
          <a:p>
            <a:pPr>
              <a:buFont typeface="Wingdings" panose="05000000000000000000" pitchFamily="2" charset="2"/>
              <a:buChar char="§"/>
            </a:pPr>
            <a:r>
              <a:rPr lang="hu-HU" sz="1400" dirty="0"/>
              <a:t>Nyugaton egy sáv Ausztriához került, ahol az új területekből Burgenland néven önálló tartomány alakult. A Magyar Királyság 1,22%-a, 3965 km</a:t>
            </a:r>
            <a:r>
              <a:rPr lang="hu-HU" sz="1400" baseline="30000" dirty="0"/>
              <a:t>2</a:t>
            </a:r>
            <a:r>
              <a:rPr lang="hu-HU" sz="1400" dirty="0"/>
              <a:t>. </a:t>
            </a:r>
          </a:p>
          <a:p>
            <a:pPr>
              <a:buFont typeface="Wingdings" panose="05000000000000000000" pitchFamily="2" charset="2"/>
              <a:buChar char="§"/>
            </a:pPr>
            <a:r>
              <a:rPr lang="hu-HU" sz="1400" dirty="0"/>
              <a:t>Északon Szepes és Árva megyének több községe Lengyelországhoz került. A Magyar Királyság 0,18%-a, 589 km</a:t>
            </a:r>
            <a:r>
              <a:rPr lang="hu-HU" sz="1400" baseline="30000" dirty="0"/>
              <a:t>2</a:t>
            </a:r>
            <a:r>
              <a:rPr lang="hu-HU" sz="1400" dirty="0"/>
              <a:t>.</a:t>
            </a:r>
          </a:p>
          <a:p>
            <a:pPr>
              <a:buFont typeface="Wingdings" panose="05000000000000000000" pitchFamily="2" charset="2"/>
              <a:buChar char="§"/>
            </a:pPr>
            <a:r>
              <a:rPr lang="hu-HU" sz="1400" dirty="0"/>
              <a:t>Fiume (Rijeka) városa, a Magyar Királyság 0,000065%-a, 21 km</a:t>
            </a:r>
            <a:r>
              <a:rPr lang="hu-HU" sz="1400" baseline="30000" dirty="0"/>
              <a:t>2</a:t>
            </a:r>
            <a:r>
              <a:rPr lang="hu-HU" sz="1400" dirty="0"/>
              <a:t>.</a:t>
            </a:r>
          </a:p>
          <a:p>
            <a:pPr marL="0" indent="0">
              <a:buNone/>
            </a:pPr>
            <a:endParaRPr lang="hu-HU" sz="1400" dirty="0"/>
          </a:p>
          <a:p>
            <a:pPr>
              <a:buFont typeface="Wingdings" panose="05000000000000000000" pitchFamily="2" charset="2"/>
              <a:buChar char="§"/>
            </a:pPr>
            <a:endParaRPr lang="hu-HU" sz="1100" dirty="0"/>
          </a:p>
        </p:txBody>
      </p:sp>
    </p:spTree>
    <p:extLst>
      <p:ext uri="{BB962C8B-B14F-4D97-AF65-F5344CB8AC3E}">
        <p14:creationId xmlns:p14="http://schemas.microsoft.com/office/powerpoint/2010/main" val="353684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01F9749-C179-4535-B031-73F58628C581}"/>
              </a:ext>
            </a:extLst>
          </p:cNvPr>
          <p:cNvSpPr>
            <a:spLocks noGrp="1"/>
          </p:cNvSpPr>
          <p:nvPr>
            <p:ph type="title"/>
          </p:nvPr>
        </p:nvSpPr>
        <p:spPr>
          <a:xfrm>
            <a:off x="1371600" y="359765"/>
            <a:ext cx="9601200" cy="1644296"/>
          </a:xfrm>
        </p:spPr>
        <p:txBody>
          <a:bodyPr>
            <a:noAutofit/>
          </a:bodyPr>
          <a:lstStyle/>
          <a:p>
            <a:pPr algn="ctr"/>
            <a:r>
              <a:rPr lang="hu-HU" sz="5400" dirty="0"/>
              <a:t>A Magyar Királyság elcsatolt területei</a:t>
            </a:r>
          </a:p>
        </p:txBody>
      </p:sp>
      <p:pic>
        <p:nvPicPr>
          <p:cNvPr id="5" name="Tartalom helye 4" descr="A képen térkép, szöveg, kerék látható&#10;&#10;Automatikusan generált leírás">
            <a:extLst>
              <a:ext uri="{FF2B5EF4-FFF2-40B4-BE49-F238E27FC236}">
                <a16:creationId xmlns:a16="http://schemas.microsoft.com/office/drawing/2014/main" id="{C05A3D38-A8A6-4CEC-8F38-3A11973DBACB}"/>
              </a:ext>
            </a:extLst>
          </p:cNvPr>
          <p:cNvPicPr>
            <a:picLocks noGrp="1" noChangeAspect="1"/>
          </p:cNvPicPr>
          <p:nvPr>
            <p:ph idx="1"/>
          </p:nvPr>
        </p:nvPicPr>
        <p:blipFill>
          <a:blip r:embed="rId2"/>
          <a:stretch>
            <a:fillRect/>
          </a:stretch>
        </p:blipFill>
        <p:spPr>
          <a:xfrm>
            <a:off x="2531746" y="2004061"/>
            <a:ext cx="7000875" cy="4667250"/>
          </a:xfrm>
        </p:spPr>
      </p:pic>
    </p:spTree>
    <p:extLst>
      <p:ext uri="{BB962C8B-B14F-4D97-AF65-F5344CB8AC3E}">
        <p14:creationId xmlns:p14="http://schemas.microsoft.com/office/powerpoint/2010/main" val="157622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a:extLst>
              <a:ext uri="{FF2B5EF4-FFF2-40B4-BE49-F238E27FC236}">
                <a16:creationId xmlns:a16="http://schemas.microsoft.com/office/drawing/2014/main" id="{3DD84FDE-77C6-4E51-A0C4-7A1CE915F596}"/>
              </a:ext>
            </a:extLst>
          </p:cNvPr>
          <p:cNvSpPr>
            <a:spLocks noGrp="1"/>
          </p:cNvSpPr>
          <p:nvPr>
            <p:ph type="title"/>
          </p:nvPr>
        </p:nvSpPr>
        <p:spPr>
          <a:xfrm>
            <a:off x="640081" y="791570"/>
            <a:ext cx="4270586" cy="5262390"/>
          </a:xfrm>
        </p:spPr>
        <p:txBody>
          <a:bodyPr anchor="ctr">
            <a:normAutofit/>
          </a:bodyPr>
          <a:lstStyle/>
          <a:p>
            <a:pPr algn="ctr"/>
            <a:r>
              <a:rPr lang="hu-HU" sz="5000" dirty="0">
                <a:solidFill>
                  <a:schemeClr val="bg2"/>
                </a:solidFill>
              </a:rPr>
              <a:t>A </a:t>
            </a:r>
            <a:r>
              <a:rPr lang="hu-HU" sz="5400" dirty="0">
                <a:solidFill>
                  <a:schemeClr val="bg2"/>
                </a:solidFill>
              </a:rPr>
              <a:t>békediktátum</a:t>
            </a:r>
            <a:r>
              <a:rPr lang="hu-HU" sz="5000" dirty="0">
                <a:solidFill>
                  <a:schemeClr val="bg2"/>
                </a:solidFill>
              </a:rPr>
              <a:t> második-és harmadik rendelkezési köre</a:t>
            </a:r>
          </a:p>
        </p:txBody>
      </p:sp>
      <p:sp>
        <p:nvSpPr>
          <p:cNvPr id="19" name="Rectangle 18">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artalom helye 2">
            <a:extLst>
              <a:ext uri="{FF2B5EF4-FFF2-40B4-BE49-F238E27FC236}">
                <a16:creationId xmlns:a16="http://schemas.microsoft.com/office/drawing/2014/main" id="{2488FA43-F333-4B68-B501-328A1E8FD564}"/>
              </a:ext>
            </a:extLst>
          </p:cNvPr>
          <p:cNvSpPr>
            <a:spLocks noGrp="1"/>
          </p:cNvSpPr>
          <p:nvPr>
            <p:ph idx="1"/>
          </p:nvPr>
        </p:nvSpPr>
        <p:spPr>
          <a:xfrm>
            <a:off x="6176720" y="791570"/>
            <a:ext cx="4892308" cy="5262390"/>
          </a:xfrm>
        </p:spPr>
        <p:txBody>
          <a:bodyPr anchor="ctr">
            <a:normAutofit/>
          </a:bodyPr>
          <a:lstStyle/>
          <a:p>
            <a:r>
              <a:rPr lang="hu-HU" sz="2400" dirty="0"/>
              <a:t>A  diktátum második  rendelkezése a jóvátétel fizetése, amelyet 1923-ban határoztak meg 200 M aranykorona összegben.</a:t>
            </a:r>
          </a:p>
          <a:p>
            <a:r>
              <a:rPr lang="hu-HU" sz="2400" dirty="0"/>
              <a:t>A harmadik a Magyar Királyság fegyveres erőinek korlátozása volt. 35 000 főben határozta meg a szerződés a magyar hadsereg létszámát és megtiltotta a légierő és nehézfegyverek tartását.</a:t>
            </a:r>
          </a:p>
        </p:txBody>
      </p:sp>
    </p:spTree>
    <p:extLst>
      <p:ext uri="{BB962C8B-B14F-4D97-AF65-F5344CB8AC3E}">
        <p14:creationId xmlns:p14="http://schemas.microsoft.com/office/powerpoint/2010/main" val="325726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a:extLst>
              <a:ext uri="{FF2B5EF4-FFF2-40B4-BE49-F238E27FC236}">
                <a16:creationId xmlns:a16="http://schemas.microsoft.com/office/drawing/2014/main" id="{6513EDE5-5E36-4EAD-9BE6-94A2BD74F479}"/>
              </a:ext>
            </a:extLst>
          </p:cNvPr>
          <p:cNvSpPr>
            <a:spLocks noGrp="1"/>
          </p:cNvSpPr>
          <p:nvPr>
            <p:ph type="title"/>
          </p:nvPr>
        </p:nvSpPr>
        <p:spPr>
          <a:xfrm>
            <a:off x="640081" y="791570"/>
            <a:ext cx="4236719" cy="5262390"/>
          </a:xfrm>
        </p:spPr>
        <p:txBody>
          <a:bodyPr anchor="ctr">
            <a:normAutofit/>
          </a:bodyPr>
          <a:lstStyle/>
          <a:p>
            <a:pPr algn="ctr"/>
            <a:r>
              <a:rPr lang="hu-HU" sz="5400" dirty="0">
                <a:solidFill>
                  <a:schemeClr val="bg2"/>
                </a:solidFill>
              </a:rPr>
              <a:t>Magyarország büntetése-háborús elégtétel</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artalom helye 2">
            <a:extLst>
              <a:ext uri="{FF2B5EF4-FFF2-40B4-BE49-F238E27FC236}">
                <a16:creationId xmlns:a16="http://schemas.microsoft.com/office/drawing/2014/main" id="{2E5539B0-FDDF-4409-A533-E1E0E3739181}"/>
              </a:ext>
            </a:extLst>
          </p:cNvPr>
          <p:cNvSpPr>
            <a:spLocks noGrp="1"/>
          </p:cNvSpPr>
          <p:nvPr>
            <p:ph idx="1"/>
          </p:nvPr>
        </p:nvSpPr>
        <p:spPr>
          <a:xfrm>
            <a:off x="6176720" y="123370"/>
            <a:ext cx="4892308" cy="6858000"/>
          </a:xfrm>
        </p:spPr>
        <p:txBody>
          <a:bodyPr anchor="ctr">
            <a:normAutofit/>
          </a:bodyPr>
          <a:lstStyle/>
          <a:p>
            <a:r>
              <a:rPr lang="hu-HU" sz="1800" dirty="0"/>
              <a:t>Magyarország területének több mint kétharmadát elvesztették, lakosságának több mint felét akaratuk ellenére más ország lakosa lett.</a:t>
            </a:r>
          </a:p>
          <a:p>
            <a:r>
              <a:rPr lang="hu-HU" sz="1800" dirty="0"/>
              <a:t>1910-ben Magyarország lakossága 20 886 487 fő volt, a békeszerződést követően  7 615 117 főre esett vissza.</a:t>
            </a:r>
          </a:p>
          <a:p>
            <a:r>
              <a:rPr lang="hu-HU" sz="1800" dirty="0"/>
              <a:t>Az ország természeti kincsei-aranya, ezüstje, sója- teljesen elvesztek.</a:t>
            </a:r>
          </a:p>
          <a:p>
            <a:r>
              <a:rPr lang="hu-HU" sz="1800" dirty="0"/>
              <a:t>Vastermelése 81%-a, széntermelésének 86%-a elveszett.</a:t>
            </a:r>
          </a:p>
          <a:p>
            <a:r>
              <a:rPr lang="hu-HU" sz="1800" dirty="0"/>
              <a:t>Az új határok, az eddigi természetes folyamrendszerét átalakította, a közlekedési-vasúti rendszerét megcsonkította. A fő közlekedési csomópontok például Szabadka, Pozsony, Kassa és Nagyvárad határon kívülre kerültek.</a:t>
            </a:r>
          </a:p>
          <a:p>
            <a:pPr marL="0" indent="0">
              <a:buNone/>
            </a:pPr>
            <a:endParaRPr lang="hu-HU" sz="1500" dirty="0"/>
          </a:p>
          <a:p>
            <a:pPr marL="0" indent="0">
              <a:buNone/>
            </a:pPr>
            <a:r>
              <a:rPr lang="hu-HU" sz="1500" dirty="0"/>
              <a:t>.</a:t>
            </a:r>
          </a:p>
          <a:p>
            <a:endParaRPr lang="hu-HU" sz="1500" dirty="0"/>
          </a:p>
          <a:p>
            <a:endParaRPr lang="hu-HU" sz="1500" dirty="0"/>
          </a:p>
        </p:txBody>
      </p:sp>
    </p:spTree>
    <p:extLst>
      <p:ext uri="{BB962C8B-B14F-4D97-AF65-F5344CB8AC3E}">
        <p14:creationId xmlns:p14="http://schemas.microsoft.com/office/powerpoint/2010/main" val="28229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5A2E9C9-7535-409F-BE15-B0E03739399F}"/>
              </a:ext>
            </a:extLst>
          </p:cNvPr>
          <p:cNvSpPr>
            <a:spLocks noGrp="1"/>
          </p:cNvSpPr>
          <p:nvPr>
            <p:ph type="title"/>
          </p:nvPr>
        </p:nvSpPr>
        <p:spPr>
          <a:xfrm>
            <a:off x="1371600" y="685800"/>
            <a:ext cx="9601200" cy="903157"/>
          </a:xfrm>
        </p:spPr>
        <p:txBody>
          <a:bodyPr>
            <a:noAutofit/>
          </a:bodyPr>
          <a:lstStyle/>
          <a:p>
            <a:pPr algn="ctr"/>
            <a:r>
              <a:rPr lang="hu-HU" dirty="0"/>
              <a:t>A Magyar Királyság elcsatolt lakosság</a:t>
            </a:r>
          </a:p>
        </p:txBody>
      </p:sp>
      <p:pic>
        <p:nvPicPr>
          <p:cNvPr id="5" name="Tartalom helye 4" descr="A képen szöveg, térkép látható&#10;&#10;Automatikusan generált leírás">
            <a:extLst>
              <a:ext uri="{FF2B5EF4-FFF2-40B4-BE49-F238E27FC236}">
                <a16:creationId xmlns:a16="http://schemas.microsoft.com/office/drawing/2014/main" id="{AB872E9A-3513-443D-9EB2-75D2466EA998}"/>
              </a:ext>
            </a:extLst>
          </p:cNvPr>
          <p:cNvPicPr>
            <a:picLocks noGrp="1" noChangeAspect="1"/>
          </p:cNvPicPr>
          <p:nvPr>
            <p:ph idx="1"/>
          </p:nvPr>
        </p:nvPicPr>
        <p:blipFill>
          <a:blip r:embed="rId2"/>
          <a:stretch>
            <a:fillRect/>
          </a:stretch>
        </p:blipFill>
        <p:spPr>
          <a:xfrm>
            <a:off x="2717480" y="1783828"/>
            <a:ext cx="7206615" cy="4887563"/>
          </a:xfrm>
        </p:spPr>
      </p:pic>
    </p:spTree>
    <p:extLst>
      <p:ext uri="{BB962C8B-B14F-4D97-AF65-F5344CB8AC3E}">
        <p14:creationId xmlns:p14="http://schemas.microsoft.com/office/powerpoint/2010/main" val="1791942553"/>
      </p:ext>
    </p:extLst>
  </p:cSld>
  <p:clrMapOvr>
    <a:masterClrMapping/>
  </p:clrMapOvr>
</p:sld>
</file>

<file path=ppt/theme/theme1.xml><?xml version="1.0" encoding="utf-8"?>
<a:theme xmlns:a="http://schemas.openxmlformats.org/drawingml/2006/main" name="Körülvágás">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B2AE93DA7CBC4EA45CD7731ADC48D4" ma:contentTypeVersion="11" ma:contentTypeDescription="Create a new document." ma:contentTypeScope="" ma:versionID="4aaf519921ecbb3e4e377784cca6c274">
  <xsd:schema xmlns:xsd="http://www.w3.org/2001/XMLSchema" xmlns:xs="http://www.w3.org/2001/XMLSchema" xmlns:p="http://schemas.microsoft.com/office/2006/metadata/properties" xmlns:ns2="3e262d12-c0f1-4e8a-9b9b-a2f4c3def663" targetNamespace="http://schemas.microsoft.com/office/2006/metadata/properties" ma:root="true" ma:fieldsID="d127c31ebf19cbdb771936e49c4c13a8" ns2:_="">
    <xsd:import namespace="3e262d12-c0f1-4e8a-9b9b-a2f4c3def663"/>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62d12-c0f1-4e8a-9b9b-a2f4c3def663"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3e262d12-c0f1-4e8a-9b9b-a2f4c3def663" xsi:nil="true"/>
  </documentManagement>
</p:properties>
</file>

<file path=customXml/itemProps1.xml><?xml version="1.0" encoding="utf-8"?>
<ds:datastoreItem xmlns:ds="http://schemas.openxmlformats.org/officeDocument/2006/customXml" ds:itemID="{34331F59-EF0E-4A99-8B39-99ADB49FD4D8}">
  <ds:schemaRefs>
    <ds:schemaRef ds:uri="http://schemas.microsoft.com/sharepoint/v3/contenttype/forms"/>
  </ds:schemaRefs>
</ds:datastoreItem>
</file>

<file path=customXml/itemProps2.xml><?xml version="1.0" encoding="utf-8"?>
<ds:datastoreItem xmlns:ds="http://schemas.openxmlformats.org/officeDocument/2006/customXml" ds:itemID="{DD8C4DFB-AFCE-44E2-B7DA-9C61FF52A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262d12-c0f1-4e8a-9b9b-a2f4c3def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596EF1-1BC0-4D4D-ACD8-5B9FFB0EE69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e262d12-c0f1-4e8a-9b9b-a2f4c3def6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TotalTime>
  <Words>701</Words>
  <Application>Microsoft Office PowerPoint</Application>
  <PresentationFormat>Szélesvásznú</PresentationFormat>
  <Paragraphs>37</Paragraphs>
  <Slides>12</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12</vt:i4>
      </vt:variant>
    </vt:vector>
  </HeadingPairs>
  <TitlesOfParts>
    <vt:vector size="15" baseType="lpstr">
      <vt:lpstr>Franklin Gothic Book</vt:lpstr>
      <vt:lpstr>Wingdings</vt:lpstr>
      <vt:lpstr>Körülvágás</vt:lpstr>
      <vt:lpstr>TRIANON  100</vt:lpstr>
      <vt:lpstr>Előzménye</vt:lpstr>
      <vt:lpstr>A Trianoni béke </vt:lpstr>
      <vt:lpstr>Az Trianoni szerződés aláírói</vt:lpstr>
      <vt:lpstr>A békediktátum első rendelkezési köre</vt:lpstr>
      <vt:lpstr>A Magyar Királyság elcsatolt területei</vt:lpstr>
      <vt:lpstr>A békediktátum második-és harmadik rendelkezési köre</vt:lpstr>
      <vt:lpstr>Magyarország büntetése-háborús elégtétel</vt:lpstr>
      <vt:lpstr>A Magyar Királyság elcsatolt lakosság</vt:lpstr>
      <vt:lpstr>1920. június 4. 10:00 Magyar Királyság</vt:lpstr>
      <vt:lpstr>Versek a Trianon emlékére</vt:lpstr>
      <vt:lpstr>„Hiszek egy Istenben, hiszek egy hazában, hiszek egy isteni örök igazságban, hiszek Magyarország feltámadásában, ámen.”      Papp-Váry Elemérné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TRIANON  100</dc:title>
  <dc:creator>Zsuzsa Lázár</dc:creator>
  <cp:lastModifiedBy>Iván</cp:lastModifiedBy>
  <cp:revision>3</cp:revision>
  <dcterms:created xsi:type="dcterms:W3CDTF">2020-06-04T09:19:26Z</dcterms:created>
  <dcterms:modified xsi:type="dcterms:W3CDTF">2020-06-04T10:15:25Z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0x010100CEB2AE93DA7CBC4EA45CD7731ADC48D4</vt:lpwstr>
  </property>
</Properties>
</file>