
<file path=[Content_Types].xml><?xml version="1.0" encoding="utf-8"?>
<Types xmlns="http://schemas.openxmlformats.org/package/2006/content-types"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sldIdLst>
    <p:sldId id="256" r:id="rId5"/>
    <p:sldId id="257" r:id="rId6"/>
    <p:sldId id="258" r:id="rId7"/>
    <p:sldId id="259" r:id="rId8"/>
    <p:sldId id="261" r:id="rId9"/>
    <p:sldId id="262" r:id="rId10"/>
    <p:sldId id="263" r:id="rId11"/>
    <p:sldId id="264" r:id="rId1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44AAC8-6AE9-4F83-99AA-62B1F699546D}" v="1" dt="2020-06-03T18:35:37.1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2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gdolna Soproniné Iván" userId="117d6aec00fe7af1" providerId="LiveId" clId="{7544AAC8-6AE9-4F83-99AA-62B1F699546D}"/>
    <pc:docChg chg="modSld">
      <pc:chgData name="Magdolna Soproniné Iván" userId="117d6aec00fe7af1" providerId="LiveId" clId="{7544AAC8-6AE9-4F83-99AA-62B1F699546D}" dt="2020-06-03T18:36:18.990" v="35" actId="1076"/>
      <pc:docMkLst>
        <pc:docMk/>
      </pc:docMkLst>
      <pc:sldChg chg="addSp modSp mod">
        <pc:chgData name="Magdolna Soproniné Iván" userId="117d6aec00fe7af1" providerId="LiveId" clId="{7544AAC8-6AE9-4F83-99AA-62B1F699546D}" dt="2020-06-03T18:36:18.990" v="35" actId="1076"/>
        <pc:sldMkLst>
          <pc:docMk/>
          <pc:sldMk cId="1216002461" sldId="256"/>
        </pc:sldMkLst>
        <pc:spChg chg="add mod">
          <ac:chgData name="Magdolna Soproniné Iván" userId="117d6aec00fe7af1" providerId="LiveId" clId="{7544AAC8-6AE9-4F83-99AA-62B1F699546D}" dt="2020-06-03T18:36:18.990" v="35" actId="1076"/>
          <ac:spMkLst>
            <pc:docMk/>
            <pc:sldMk cId="1216002461" sldId="256"/>
            <ac:spMk id="6" creationId="{8E78E3D9-B438-426A-957B-B27ADFAAA5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E0D256-4D6B-4ACD-B3F9-1BE227D93E45}" type="datetimeFigureOut">
              <a:rPr lang="hu-HU" smtClean="0"/>
              <a:t>2020. 06. 03.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9E784C-A97E-40AF-A2D8-2D864343ABE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34026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301A8EA-ECC2-49BD-90EF-9D0597C81A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794BF071-1FB7-49F6-B729-32A1D91032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474250C-3E0F-4218-AF4C-07375F05B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B406E-1B60-43A4-8781-673F9E776F9F}" type="datetimeFigureOut">
              <a:rPr lang="hu-HU" smtClean="0"/>
              <a:t>2020. 06. 03.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6C50B6C-A9F3-4B6C-A566-FD43798AF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CE9B24A-C696-4F6E-BD59-7CDD47BCE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9418-2786-406E-AAA7-605E974B01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8904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2EF5869-6D48-405B-83F2-FF4023A53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BE825E03-31A4-43F2-B91D-806AE9FA46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812AE65-40B8-4D52-851F-B3BDBEB61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B406E-1B60-43A4-8781-673F9E776F9F}" type="datetimeFigureOut">
              <a:rPr lang="hu-HU" smtClean="0"/>
              <a:t>2020. 06. 03.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AAC184A-76B8-421E-8703-8C92D100C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823AB9E-FC99-457E-A5DA-2E7A9BCA2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9418-2786-406E-AAA7-605E974B01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0671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37B97CBD-5089-45D8-8DDC-D02212C626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FF97C158-F5DD-43CB-99F8-5F7EAB086B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B2A5FD4-07A3-491F-9E9B-BFEEC29A6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B406E-1B60-43A4-8781-673F9E776F9F}" type="datetimeFigureOut">
              <a:rPr lang="hu-HU" smtClean="0"/>
              <a:t>2020. 06. 03.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63087FA-47CE-4D4A-8C4A-99B0F57C6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F99A511-6B00-4D96-8A75-97F743FB4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9418-2786-406E-AAA7-605E974B01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95114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3F361FD-CD53-4FB7-9127-2CA9175DE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ADCC2D5-FA75-4856-8F82-DF179A4FBD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047E73A-8D15-4B59-A78D-736D71306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B406E-1B60-43A4-8781-673F9E776F9F}" type="datetimeFigureOut">
              <a:rPr lang="hu-HU" smtClean="0"/>
              <a:t>2020. 06. 03.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92C312A-6550-4092-91F6-E0411BB57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06B51E8-AEBD-4991-8B0A-EB7B39E72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9418-2786-406E-AAA7-605E974B01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92830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867C888-A15E-488B-841E-C8974EF98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DF7C9A8-9647-4DED-9735-B489640DC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08D546E-F9A5-444C-ACFE-63421EF21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B406E-1B60-43A4-8781-673F9E776F9F}" type="datetimeFigureOut">
              <a:rPr lang="hu-HU" smtClean="0"/>
              <a:t>2020. 06. 03.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7268A92-A890-4F0E-8775-7218D8DE9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65F2F80-1E6E-487A-9947-7C701B08A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9418-2786-406E-AAA7-605E974B01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84764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14D053B-0A56-458C-9A0C-155020BBA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D75B641-FCB9-4ED7-B6E1-0F5AF0C60C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21649348-1EAC-42D2-9C63-286F1AE385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1F61A31B-E93A-418B-90F1-508620F22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B406E-1B60-43A4-8781-673F9E776F9F}" type="datetimeFigureOut">
              <a:rPr lang="hu-HU" smtClean="0"/>
              <a:t>2020. 06. 03.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3AB6BAE0-FC17-4D94-B6A2-10043288C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6548E915-BC1C-49AF-A620-5E0273F26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9418-2786-406E-AAA7-605E974B01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52135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D693C58-480D-4FFA-9972-31959477A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537E4E1-5F3F-497D-B652-14AEA7655A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00175147-C62F-40BF-AA12-96C5C15E0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5083E26D-9B92-4056-A58F-74C82D9064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E88B4D9B-31AD-4C49-8433-6A3099CB4F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EF24840C-285C-4972-8509-DBD87BF41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B406E-1B60-43A4-8781-673F9E776F9F}" type="datetimeFigureOut">
              <a:rPr lang="hu-HU" smtClean="0"/>
              <a:t>2020. 06. 03.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760DEEAB-9810-47F7-9012-BF18887AF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205D8A12-7FA0-4D72-9893-A3FB01B6C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9418-2786-406E-AAA7-605E974B01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49151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5F70574-210C-4FF1-BE27-C441B827C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B32BBCCD-4D6C-45F8-9726-310EC45A3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B406E-1B60-43A4-8781-673F9E776F9F}" type="datetimeFigureOut">
              <a:rPr lang="hu-HU" smtClean="0"/>
              <a:t>2020. 06. 03.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20BD8DAE-887A-4C57-917A-01728AE38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65A551D5-6D49-4CB8-8725-EA42C6801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9418-2786-406E-AAA7-605E974B01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71370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7CC2D050-0617-447E-A535-431AF6F7A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B406E-1B60-43A4-8781-673F9E776F9F}" type="datetimeFigureOut">
              <a:rPr lang="hu-HU" smtClean="0"/>
              <a:t>2020. 06. 03.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6523F3C9-6368-4B11-B4FC-AE33369CD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7B2ACAB-FB97-47A6-99D7-821272652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9418-2786-406E-AAA7-605E974B01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54400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0F55DCD-B12A-45A9-8F8A-F28B32D63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F5A99B6-25BC-4047-8673-A112AF42A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BCD40C68-EF6F-4ECF-8960-9D9E8782B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D0A21600-9A0D-4A2B-BB40-1E52DA14B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B406E-1B60-43A4-8781-673F9E776F9F}" type="datetimeFigureOut">
              <a:rPr lang="hu-HU" smtClean="0"/>
              <a:t>2020. 06. 03.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5C1B2211-8F23-460A-9DC8-C7E5C5FCB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6A427F42-FC74-46EB-957A-470688FA0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9418-2786-406E-AAA7-605E974B01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28635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3A5D7DC-36C2-461E-87A5-BDB42E9F8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53566809-6336-465E-A1C5-109EB5DC8A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19D7E1C4-1C6E-4036-8228-296BC53F39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0F58288F-6003-4083-B74C-9DEB125DC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B406E-1B60-43A4-8781-673F9E776F9F}" type="datetimeFigureOut">
              <a:rPr lang="hu-HU" smtClean="0"/>
              <a:t>2020. 06. 03.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1CF68667-55AF-45D0-86FA-74DFB761B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3594D64-2CF3-403A-82F3-BD657D3E4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9418-2786-406E-AAA7-605E974B01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2559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3EF4FAA2-30B2-441F-84F5-F7FD24944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036A714-C48C-49D8-858A-B6347C35E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0550E9F-264A-4D28-9843-A6C4223B24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B406E-1B60-43A4-8781-673F9E776F9F}" type="datetimeFigureOut">
              <a:rPr lang="hu-HU" smtClean="0"/>
              <a:t>2020. 06. 03.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750D7A1-D1D8-444B-A335-10F3B4691B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5C1F516-E22A-4207-96B8-E533EF405D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C9418-2786-406E-AAA7-605E974B01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62360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EFB4869B-B492-4594-A3C6-9BAFF57D01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rcRect t="10480" b="298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63F221BB-4B5C-489E-83E0-89C131C621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hu-HU" b="1" i="1">
                <a:solidFill>
                  <a:srgbClr val="FFFFFF"/>
                </a:solidFill>
                <a:latin typeface="Algerian" panose="04020705040A02060702" pitchFamily="82" charset="0"/>
              </a:rPr>
              <a:t>Történelmünk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0484C836-A5C6-4605-AC95-B935737B24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hu-HU" b="1" i="1">
                <a:solidFill>
                  <a:srgbClr val="FFFFFF"/>
                </a:solidFill>
                <a:latin typeface="Algerian" panose="04020705040A02060702" pitchFamily="82" charset="0"/>
              </a:rPr>
              <a:t>Trianon</a:t>
            </a:r>
          </a:p>
          <a:p>
            <a:r>
              <a:rPr lang="hu-HU" b="1" i="1">
                <a:solidFill>
                  <a:srgbClr val="FFFFFF"/>
                </a:solidFill>
                <a:latin typeface="Algerian" panose="04020705040A02060702" pitchFamily="82" charset="0"/>
              </a:rPr>
              <a:t>1920. Június 4.                    2020.június 4.</a:t>
            </a:r>
          </a:p>
        </p:txBody>
      </p:sp>
      <p:pic>
        <p:nvPicPr>
          <p:cNvPr id="5" name="Csik zenekar - Tartsd Magad Nemzetem">
            <a:hlinkClick r:id="" action="ppaction://media"/>
            <a:extLst>
              <a:ext uri="{FF2B5EF4-FFF2-40B4-BE49-F238E27FC236}">
                <a16:creationId xmlns:a16="http://schemas.microsoft.com/office/drawing/2014/main" id="{AEC16965-B5E8-4961-BB0B-A4557B0CBD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8E78E3D9-B438-426A-957B-B27ADFAAA500}"/>
              </a:ext>
            </a:extLst>
          </p:cNvPr>
          <p:cNvSpPr txBox="1"/>
          <p:nvPr/>
        </p:nvSpPr>
        <p:spPr>
          <a:xfrm>
            <a:off x="9027458" y="6304002"/>
            <a:ext cx="3281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Készítette: Puska Zsombor 7. c</a:t>
            </a:r>
          </a:p>
        </p:txBody>
      </p:sp>
    </p:spTree>
    <p:extLst>
      <p:ext uri="{BB962C8B-B14F-4D97-AF65-F5344CB8AC3E}">
        <p14:creationId xmlns:p14="http://schemas.microsoft.com/office/powerpoint/2010/main" val="12160024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 advTm="10481">
        <p14:reveal/>
      </p:transition>
    </mc:Choice>
    <mc:Fallback xmlns="">
      <p:transition spd="slow" advTm="104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9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11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24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id="{C2A9430D-39E4-406D-BB8E-41B762A23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Elvett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területek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és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hu-HU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kint rekedt magyarok</a:t>
            </a:r>
            <a:br>
              <a:rPr lang="en-US" sz="4000" dirty="0">
                <a:solidFill>
                  <a:srgbClr val="FFFFFF"/>
                </a:solidFill>
              </a:rPr>
            </a:b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ECA5B7CC-682B-41CA-9B92-B5F484A6D5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24904" y="2494450"/>
            <a:ext cx="4053545" cy="356315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Algerian" panose="04020705040A02060702" pitchFamily="82" charset="0"/>
              </a:rPr>
              <a:t>283 </a:t>
            </a:r>
            <a:r>
              <a:rPr lang="en-US" sz="2400" dirty="0" err="1">
                <a:latin typeface="Algerian" panose="04020705040A02060702" pitchFamily="82" charset="0"/>
              </a:rPr>
              <a:t>ezer</a:t>
            </a:r>
            <a:r>
              <a:rPr lang="en-US" sz="2400" dirty="0">
                <a:latin typeface="Algerian" panose="04020705040A02060702" pitchFamily="82" charset="0"/>
              </a:rPr>
              <a:t> km</a:t>
            </a:r>
            <a:r>
              <a:rPr lang="en-US" sz="2400" baseline="30000" dirty="0">
                <a:latin typeface="Algerian" panose="04020705040A02060702" pitchFamily="82" charset="0"/>
              </a:rPr>
              <a:t>2     </a:t>
            </a:r>
            <a:r>
              <a:rPr lang="en-US" sz="2400" dirty="0" err="1">
                <a:latin typeface="Algerian" panose="04020705040A02060702" pitchFamily="82" charset="0"/>
              </a:rPr>
              <a:t>maradt</a:t>
            </a:r>
            <a:r>
              <a:rPr lang="en-US" sz="2400" dirty="0">
                <a:latin typeface="Algerian" panose="04020705040A02060702" pitchFamily="82" charset="0"/>
              </a:rPr>
              <a:t> </a:t>
            </a:r>
            <a:r>
              <a:rPr lang="en-US" sz="2400" dirty="0" err="1">
                <a:latin typeface="Algerian" panose="04020705040A02060702" pitchFamily="82" charset="0"/>
              </a:rPr>
              <a:t>nekünk</a:t>
            </a:r>
            <a:r>
              <a:rPr lang="en-US" sz="2400" dirty="0">
                <a:latin typeface="Algerian" panose="04020705040A02060702" pitchFamily="82" charset="0"/>
              </a:rPr>
              <a:t>   93 </a:t>
            </a:r>
            <a:r>
              <a:rPr lang="en-US" sz="2400" dirty="0" err="1">
                <a:latin typeface="Algerian" panose="04020705040A02060702" pitchFamily="82" charset="0"/>
              </a:rPr>
              <a:t>ezer</a:t>
            </a:r>
            <a:r>
              <a:rPr lang="en-US" sz="2400" dirty="0">
                <a:latin typeface="Algerian" panose="04020705040A02060702" pitchFamily="82" charset="0"/>
              </a:rPr>
              <a:t> km</a:t>
            </a:r>
            <a:r>
              <a:rPr lang="en-US" sz="2400" baseline="30000" dirty="0">
                <a:latin typeface="Algerian" panose="04020705040A02060702" pitchFamily="82" charset="0"/>
              </a:rPr>
              <a:t>2</a:t>
            </a:r>
            <a:endParaRPr lang="en-US" sz="2400" dirty="0">
              <a:latin typeface="Algerian" panose="04020705040A02060702" pitchFamily="82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>
              <a:latin typeface="Algerian" panose="04020705040A02060702" pitchFamily="82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Algerian" panose="04020705040A02060702" pitchFamily="82" charset="0"/>
              </a:rPr>
              <a:t>18,2 </a:t>
            </a:r>
            <a:r>
              <a:rPr lang="en-US" sz="2400" dirty="0" err="1">
                <a:latin typeface="Algerian" panose="04020705040A02060702" pitchFamily="82" charset="0"/>
              </a:rPr>
              <a:t>millió</a:t>
            </a:r>
            <a:r>
              <a:rPr lang="en-US" sz="2400" dirty="0">
                <a:latin typeface="Algerian" panose="04020705040A02060702" pitchFamily="82" charset="0"/>
              </a:rPr>
              <a:t> </a:t>
            </a:r>
            <a:r>
              <a:rPr lang="en-US" sz="2400" dirty="0" err="1">
                <a:latin typeface="Algerian" panose="04020705040A02060702" pitchFamily="82" charset="0"/>
              </a:rPr>
              <a:t>emberből</a:t>
            </a:r>
            <a:r>
              <a:rPr lang="en-US" sz="2400" dirty="0">
                <a:latin typeface="Algerian" panose="04020705040A02060702" pitchFamily="82" charset="0"/>
              </a:rPr>
              <a:t>  </a:t>
            </a:r>
            <a:r>
              <a:rPr lang="en-US" sz="2400" dirty="0" err="1">
                <a:latin typeface="Algerian" panose="04020705040A02060702" pitchFamily="82" charset="0"/>
              </a:rPr>
              <a:t>maradtunk</a:t>
            </a:r>
            <a:r>
              <a:rPr lang="en-US" sz="2400" dirty="0">
                <a:latin typeface="Algerian" panose="04020705040A02060702" pitchFamily="82" charset="0"/>
              </a:rPr>
              <a:t> 7,6 </a:t>
            </a:r>
            <a:r>
              <a:rPr lang="en-US" sz="2400" dirty="0" err="1">
                <a:latin typeface="Algerian" panose="04020705040A02060702" pitchFamily="82" charset="0"/>
              </a:rPr>
              <a:t>millióan</a:t>
            </a:r>
            <a:endParaRPr lang="en-US" sz="2400" dirty="0">
              <a:latin typeface="Algerian" panose="04020705040A02060702" pitchFamily="82" charset="0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179222E-F326-470C-B392-9C67D75016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66"/>
          <a:stretch/>
        </p:blipFill>
        <p:spPr>
          <a:xfrm>
            <a:off x="6098892" y="2492376"/>
            <a:ext cx="4802404" cy="356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55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930">
        <p14:reveal/>
      </p:transition>
    </mc:Choice>
    <mc:Fallback xmlns="">
      <p:transition spd="slow" advTm="1093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Kép helye 7">
            <a:extLst>
              <a:ext uri="{FF2B5EF4-FFF2-40B4-BE49-F238E27FC236}">
                <a16:creationId xmlns:a16="http://schemas.microsoft.com/office/drawing/2014/main" id="{94FCC550-AA66-4241-95DE-7ECE24865AD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12931" r="-2" b="5582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A0270A97-0AA0-4CF4-B245-804E03D338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29" r="-1" b="-1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8D867180-66D8-4212-A3DE-2F8B4C780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Első</a:t>
            </a:r>
            <a:r>
              <a:rPr lang="en-US" sz="3400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részünket</a:t>
            </a:r>
            <a:b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8B5859C5-F52D-48F2-A996-234E446ADF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056" y="2512611"/>
            <a:ext cx="4832803" cy="3664351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 </a:t>
            </a:r>
            <a:r>
              <a:rPr lang="en-US" sz="2400" dirty="0" err="1">
                <a:latin typeface="Algerian" panose="04020705040A02060702" pitchFamily="82" charset="0"/>
              </a:rPr>
              <a:t>Felvidék</a:t>
            </a:r>
            <a:r>
              <a:rPr lang="en-US" sz="2400" dirty="0">
                <a:latin typeface="Algerian" panose="04020705040A02060702" pitchFamily="82" charset="0"/>
              </a:rPr>
              <a:t> </a:t>
            </a:r>
            <a:r>
              <a:rPr lang="en-US" sz="2400" dirty="0" err="1">
                <a:latin typeface="Algerian" panose="04020705040A02060702" pitchFamily="82" charset="0"/>
              </a:rPr>
              <a:t>és</a:t>
            </a:r>
            <a:r>
              <a:rPr lang="en-US" sz="2400" dirty="0">
                <a:latin typeface="Algerian" panose="04020705040A02060702" pitchFamily="82" charset="0"/>
              </a:rPr>
              <a:t> </a:t>
            </a:r>
            <a:r>
              <a:rPr lang="en-US" sz="2400" dirty="0" err="1">
                <a:latin typeface="Algerian" panose="04020705040A02060702" pitchFamily="82" charset="0"/>
              </a:rPr>
              <a:t>Kárpátalja</a:t>
            </a:r>
            <a:r>
              <a:rPr lang="en-US" sz="2400" dirty="0">
                <a:latin typeface="Algerian" panose="04020705040A02060702" pitchFamily="82" charset="0"/>
              </a:rPr>
              <a:t>: </a:t>
            </a:r>
            <a:r>
              <a:rPr lang="en-US" sz="2400" dirty="0" err="1">
                <a:latin typeface="Algerian" panose="04020705040A02060702" pitchFamily="82" charset="0"/>
              </a:rPr>
              <a:t>Csehszlovákiának</a:t>
            </a:r>
            <a:r>
              <a:rPr lang="en-US" sz="2400" dirty="0">
                <a:latin typeface="Algerian" panose="04020705040A02060702" pitchFamily="82" charset="0"/>
              </a:rPr>
              <a:t> </a:t>
            </a:r>
            <a:r>
              <a:rPr lang="en-US" sz="2400" dirty="0" err="1">
                <a:latin typeface="Algerian" panose="04020705040A02060702" pitchFamily="82" charset="0"/>
              </a:rPr>
              <a:t>adták</a:t>
            </a:r>
            <a:r>
              <a:rPr lang="en-US" sz="2400" dirty="0">
                <a:latin typeface="Algerian" panose="04020705040A02060702" pitchFamily="82" charset="0"/>
              </a:rPr>
              <a:t> </a:t>
            </a:r>
            <a:r>
              <a:rPr lang="en-US" sz="2400" dirty="0" err="1">
                <a:latin typeface="Algerian" panose="04020705040A02060702" pitchFamily="82" charset="0"/>
              </a:rPr>
              <a:t>oda</a:t>
            </a:r>
            <a:r>
              <a:rPr lang="en-US" sz="2400" dirty="0">
                <a:latin typeface="Algerian" panose="04020705040A02060702" pitchFamily="82" charset="0"/>
              </a:rPr>
              <a:t>.</a:t>
            </a:r>
            <a:endParaRPr lang="hu-HU" sz="2400" dirty="0">
              <a:latin typeface="Algerian" panose="04020705040A02060702" pitchFamily="82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hu-HU" sz="2400" dirty="0">
              <a:latin typeface="Algerian" panose="04020705040A02060702" pitchFamily="82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hu-HU" sz="2400" dirty="0">
                <a:latin typeface="Algerian" panose="04020705040A02060702" pitchFamily="82" charset="0"/>
              </a:rPr>
              <a:t>63.004 km</a:t>
            </a:r>
            <a:r>
              <a:rPr lang="hu-HU" sz="2400" baseline="30000" dirty="0">
                <a:latin typeface="Algerian" panose="04020705040A02060702" pitchFamily="82" charset="0"/>
              </a:rPr>
              <a:t>2 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hu-HU" sz="2400" dirty="0">
              <a:latin typeface="Algerian" panose="04020705040A02060702" pitchFamily="82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hu-HU" sz="2400" dirty="0">
                <a:latin typeface="Algerian" panose="04020705040A02060702" pitchFamily="82" charset="0"/>
              </a:rPr>
              <a:t>1.084.000 magyar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hu-HU" sz="2000" dirty="0">
              <a:latin typeface="Algerian" panose="04020705040A02060702" pitchFamily="82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latin typeface="Algerian" panose="04020705040A02060702" pitchFamily="82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3519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1033">
        <p14:reveal/>
      </p:transition>
    </mc:Choice>
    <mc:Fallback xmlns="">
      <p:transition spd="slow" advTm="11033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helye 4">
            <a:extLst>
              <a:ext uri="{FF2B5EF4-FFF2-40B4-BE49-F238E27FC236}">
                <a16:creationId xmlns:a16="http://schemas.microsoft.com/office/drawing/2014/main" id="{D3F4FCDE-2162-487C-9AC0-B439F2FB513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8224" r="15959" b="86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9F4B839-DCE1-436E-AC9F-70C2CC15E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42" y="632990"/>
            <a:ext cx="4062643" cy="10434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 dirty="0" err="1">
                <a:solidFill>
                  <a:srgbClr val="FF0000"/>
                </a:solidFill>
              </a:rPr>
              <a:t>Második</a:t>
            </a:r>
            <a:r>
              <a:rPr lang="en-US" sz="3300" dirty="0">
                <a:solidFill>
                  <a:srgbClr val="FF0000"/>
                </a:solidFill>
              </a:rPr>
              <a:t> </a:t>
            </a:r>
            <a:r>
              <a:rPr lang="en-US" sz="3300" dirty="0" err="1">
                <a:solidFill>
                  <a:srgbClr val="FF0000"/>
                </a:solidFill>
              </a:rPr>
              <a:t>részünket</a:t>
            </a:r>
            <a:br>
              <a:rPr lang="en-US" sz="3300" dirty="0"/>
            </a:br>
            <a:endParaRPr lang="en-US" sz="3300" dirty="0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F980F63-3A5D-4782-991D-7D165A612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0242" y="1774372"/>
            <a:ext cx="4062642" cy="275408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lgerian" panose="04020705040A02060702" pitchFamily="82" charset="0"/>
              </a:rPr>
              <a:t>Erdély</a:t>
            </a:r>
            <a:r>
              <a:rPr lang="en-US" sz="2400" dirty="0">
                <a:latin typeface="Algerian" panose="04020705040A02060702" pitchFamily="82" charset="0"/>
              </a:rPr>
              <a:t>, </a:t>
            </a:r>
            <a:r>
              <a:rPr lang="en-US" sz="2400" dirty="0" err="1">
                <a:latin typeface="Algerian" panose="04020705040A02060702" pitchFamily="82" charset="0"/>
              </a:rPr>
              <a:t>Partium</a:t>
            </a:r>
            <a:r>
              <a:rPr lang="en-US" sz="2400" dirty="0">
                <a:latin typeface="Algerian" panose="04020705040A02060702" pitchFamily="82" charset="0"/>
              </a:rPr>
              <a:t> </a:t>
            </a:r>
            <a:r>
              <a:rPr lang="en-US" sz="2400" dirty="0" err="1">
                <a:latin typeface="Algerian" panose="04020705040A02060702" pitchFamily="82" charset="0"/>
              </a:rPr>
              <a:t>és</a:t>
            </a:r>
            <a:r>
              <a:rPr lang="en-US" sz="2400" dirty="0">
                <a:latin typeface="Algerian" panose="04020705040A02060702" pitchFamily="82" charset="0"/>
              </a:rPr>
              <a:t> </a:t>
            </a:r>
            <a:r>
              <a:rPr lang="en-US" sz="2400" dirty="0" err="1">
                <a:latin typeface="Algerian" panose="04020705040A02060702" pitchFamily="82" charset="0"/>
              </a:rPr>
              <a:t>Bánság</a:t>
            </a:r>
            <a:r>
              <a:rPr lang="en-US" sz="2400" dirty="0">
                <a:latin typeface="Algerian" panose="04020705040A02060702" pitchFamily="82" charset="0"/>
              </a:rPr>
              <a:t> </a:t>
            </a:r>
            <a:r>
              <a:rPr lang="en-US" sz="2400" dirty="0" err="1">
                <a:latin typeface="Algerian" panose="04020705040A02060702" pitchFamily="82" charset="0"/>
              </a:rPr>
              <a:t>keleti</a:t>
            </a:r>
            <a:r>
              <a:rPr lang="en-US" sz="2400" dirty="0">
                <a:latin typeface="Algerian" panose="04020705040A02060702" pitchFamily="82" charset="0"/>
              </a:rPr>
              <a:t> </a:t>
            </a:r>
            <a:r>
              <a:rPr lang="en-US" sz="2400" dirty="0" err="1">
                <a:latin typeface="Algerian" panose="04020705040A02060702" pitchFamily="82" charset="0"/>
              </a:rPr>
              <a:t>részét</a:t>
            </a:r>
            <a:r>
              <a:rPr lang="en-US" sz="2400" dirty="0">
                <a:latin typeface="Algerian" panose="04020705040A02060702" pitchFamily="82" charset="0"/>
              </a:rPr>
              <a:t>: </a:t>
            </a:r>
            <a:r>
              <a:rPr lang="en-US" sz="2400" dirty="0" err="1">
                <a:latin typeface="Algerian" panose="04020705040A02060702" pitchFamily="82" charset="0"/>
              </a:rPr>
              <a:t>Romániának</a:t>
            </a:r>
            <a:r>
              <a:rPr lang="en-US" sz="2400" dirty="0">
                <a:latin typeface="Algerian" panose="04020705040A02060702" pitchFamily="82" charset="0"/>
              </a:rPr>
              <a:t> </a:t>
            </a:r>
            <a:r>
              <a:rPr lang="en-US" sz="2400" dirty="0" err="1">
                <a:latin typeface="Algerian" panose="04020705040A02060702" pitchFamily="82" charset="0"/>
              </a:rPr>
              <a:t>adták</a:t>
            </a:r>
            <a:r>
              <a:rPr lang="en-US" sz="2400" dirty="0">
                <a:latin typeface="Algerian" panose="04020705040A02060702" pitchFamily="82" charset="0"/>
              </a:rPr>
              <a:t> </a:t>
            </a:r>
            <a:r>
              <a:rPr lang="en-US" sz="2400" dirty="0" err="1">
                <a:latin typeface="Algerian" panose="04020705040A02060702" pitchFamily="82" charset="0"/>
              </a:rPr>
              <a:t>oda</a:t>
            </a:r>
            <a:r>
              <a:rPr lang="en-US" sz="2400" dirty="0">
                <a:latin typeface="Algerian" panose="04020705040A02060702" pitchFamily="82" charset="0"/>
              </a:rPr>
              <a:t>.</a:t>
            </a:r>
            <a:endParaRPr lang="hu-HU" sz="2400" dirty="0">
              <a:latin typeface="Algerian" panose="04020705040A02060702" pitchFamily="82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hu-HU" sz="2400" dirty="0">
              <a:latin typeface="Algerian" panose="04020705040A02060702" pitchFamily="82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hu-HU" sz="2400" dirty="0">
                <a:latin typeface="Algerian" panose="04020705040A02060702" pitchFamily="82" charset="0"/>
              </a:rPr>
              <a:t>102.181 km</a:t>
            </a:r>
            <a:r>
              <a:rPr lang="hu-HU" sz="2400" baseline="30000" dirty="0">
                <a:latin typeface="Algerian" panose="04020705040A02060702" pitchFamily="82" charset="0"/>
              </a:rPr>
              <a:t>2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hu-HU" sz="2400" dirty="0">
              <a:latin typeface="Algerian" panose="04020705040A02060702" pitchFamily="82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hu-HU" sz="2400" dirty="0">
                <a:latin typeface="Algerian" panose="04020705040A02060702" pitchFamily="82" charset="0"/>
              </a:rPr>
              <a:t>1.704.000 magyar</a:t>
            </a:r>
            <a:endParaRPr lang="en-US" sz="2400" dirty="0">
              <a:latin typeface="Algerian" panose="04020705040A02060702" pitchFamily="82" charset="0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3969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902">
        <p14:reveal/>
      </p:transition>
    </mc:Choice>
    <mc:Fallback xmlns="">
      <p:transition spd="slow" advTm="10902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helye 4" descr="A képen épület, kültéri, ülő, madár látható&#10;&#10;Automatikusan generált leírás">
            <a:extLst>
              <a:ext uri="{FF2B5EF4-FFF2-40B4-BE49-F238E27FC236}">
                <a16:creationId xmlns:a16="http://schemas.microsoft.com/office/drawing/2014/main" id="{4F162BD4-8233-4178-9B73-01B7AAF26DE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r="9091" b="2192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Freeform: Shape 9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1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36777E3-E5E7-434A-AE24-5F8B0F342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42" y="632990"/>
            <a:ext cx="4062643" cy="10434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 dirty="0" err="1">
                <a:solidFill>
                  <a:srgbClr val="FF0000"/>
                </a:solidFill>
              </a:rPr>
              <a:t>Harmadik</a:t>
            </a:r>
            <a:r>
              <a:rPr lang="en-US" sz="3300" dirty="0">
                <a:solidFill>
                  <a:srgbClr val="FF0000"/>
                </a:solidFill>
              </a:rPr>
              <a:t> </a:t>
            </a:r>
            <a:r>
              <a:rPr lang="en-US" sz="3300" dirty="0" err="1">
                <a:solidFill>
                  <a:srgbClr val="FF0000"/>
                </a:solidFill>
              </a:rPr>
              <a:t>részünk</a:t>
            </a:r>
            <a:br>
              <a:rPr lang="en-US" sz="3300" dirty="0"/>
            </a:br>
            <a:endParaRPr lang="en-US" sz="3300" dirty="0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0B400B04-090E-4960-87DE-1B4A273186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0242" y="1774372"/>
            <a:ext cx="4062642" cy="2754086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lgerian" panose="04020705040A02060702" pitchFamily="82" charset="0"/>
              </a:rPr>
              <a:t>Szerémség</a:t>
            </a:r>
            <a:r>
              <a:rPr lang="en-US" sz="2400" dirty="0">
                <a:latin typeface="Algerian" panose="04020705040A02060702" pitchFamily="82" charset="0"/>
              </a:rPr>
              <a:t>, </a:t>
            </a:r>
            <a:r>
              <a:rPr lang="en-US" sz="2400" dirty="0" err="1">
                <a:latin typeface="Algerian" panose="04020705040A02060702" pitchFamily="82" charset="0"/>
              </a:rPr>
              <a:t>Bácskát</a:t>
            </a:r>
            <a:r>
              <a:rPr lang="en-US" sz="2400" dirty="0">
                <a:latin typeface="Algerian" panose="04020705040A02060702" pitchFamily="82" charset="0"/>
              </a:rPr>
              <a:t> a </a:t>
            </a:r>
            <a:r>
              <a:rPr lang="en-US" sz="2400" dirty="0" err="1">
                <a:latin typeface="Algerian" panose="04020705040A02060702" pitchFamily="82" charset="0"/>
              </a:rPr>
              <a:t>Bánság</a:t>
            </a:r>
            <a:r>
              <a:rPr lang="en-US" sz="2400" dirty="0">
                <a:latin typeface="Algerian" panose="04020705040A02060702" pitchFamily="82" charset="0"/>
              </a:rPr>
              <a:t> </a:t>
            </a:r>
            <a:r>
              <a:rPr lang="en-US" sz="2400" dirty="0" err="1">
                <a:latin typeface="Algerian" panose="04020705040A02060702" pitchFamily="82" charset="0"/>
              </a:rPr>
              <a:t>nyugati</a:t>
            </a:r>
            <a:r>
              <a:rPr lang="en-US" sz="2400" dirty="0">
                <a:latin typeface="Algerian" panose="04020705040A02060702" pitchFamily="82" charset="0"/>
              </a:rPr>
              <a:t> </a:t>
            </a:r>
            <a:r>
              <a:rPr lang="en-US" sz="2400" dirty="0" err="1">
                <a:latin typeface="Algerian" panose="04020705040A02060702" pitchFamily="82" charset="0"/>
              </a:rPr>
              <a:t>részét</a:t>
            </a:r>
            <a:r>
              <a:rPr lang="en-US" sz="2400" dirty="0">
                <a:latin typeface="Algerian" panose="04020705040A02060702" pitchFamily="82" charset="0"/>
              </a:rPr>
              <a:t> </a:t>
            </a:r>
            <a:r>
              <a:rPr lang="en-US" sz="2400" dirty="0" err="1">
                <a:latin typeface="Algerian" panose="04020705040A02060702" pitchFamily="82" charset="0"/>
              </a:rPr>
              <a:t>és</a:t>
            </a:r>
            <a:r>
              <a:rPr lang="en-US" sz="2400" dirty="0">
                <a:latin typeface="Algerian" panose="04020705040A02060702" pitchFamily="82" charset="0"/>
              </a:rPr>
              <a:t> a </a:t>
            </a:r>
            <a:r>
              <a:rPr lang="en-US" sz="2400" dirty="0" err="1">
                <a:latin typeface="Algerian" panose="04020705040A02060702" pitchFamily="82" charset="0"/>
              </a:rPr>
              <a:t>Muraközt</a:t>
            </a:r>
            <a:r>
              <a:rPr lang="en-US" sz="2400" dirty="0">
                <a:latin typeface="Algerian" panose="04020705040A02060702" pitchFamily="82" charset="0"/>
              </a:rPr>
              <a:t>: </a:t>
            </a:r>
            <a:r>
              <a:rPr lang="en-US" sz="2400" dirty="0" err="1">
                <a:latin typeface="Algerian" panose="04020705040A02060702" pitchFamily="82" charset="0"/>
              </a:rPr>
              <a:t>Szerb-Horvát-Szlovén</a:t>
            </a:r>
            <a:r>
              <a:rPr lang="en-US" sz="2400" dirty="0">
                <a:latin typeface="Algerian" panose="04020705040A02060702" pitchFamily="82" charset="0"/>
              </a:rPr>
              <a:t> </a:t>
            </a:r>
            <a:r>
              <a:rPr lang="en-US" sz="2400" dirty="0" err="1">
                <a:latin typeface="Algerian" panose="04020705040A02060702" pitchFamily="82" charset="0"/>
              </a:rPr>
              <a:t>királyságnak</a:t>
            </a:r>
            <a:r>
              <a:rPr lang="en-US" sz="2400" dirty="0">
                <a:latin typeface="Algerian" panose="04020705040A02060702" pitchFamily="82" charset="0"/>
              </a:rPr>
              <a:t> </a:t>
            </a:r>
            <a:r>
              <a:rPr lang="en-US" sz="2400" dirty="0" err="1">
                <a:latin typeface="Algerian" panose="04020705040A02060702" pitchFamily="82" charset="0"/>
              </a:rPr>
              <a:t>adták</a:t>
            </a:r>
            <a:r>
              <a:rPr lang="en-US" sz="2400" dirty="0">
                <a:latin typeface="Algerian" panose="04020705040A02060702" pitchFamily="82" charset="0"/>
              </a:rPr>
              <a:t> </a:t>
            </a:r>
            <a:r>
              <a:rPr lang="en-US" sz="2400" dirty="0" err="1">
                <a:latin typeface="Algerian" panose="04020705040A02060702" pitchFamily="82" charset="0"/>
              </a:rPr>
              <a:t>oda</a:t>
            </a:r>
            <a:r>
              <a:rPr lang="en-US" sz="2400" dirty="0">
                <a:latin typeface="Algerian" panose="04020705040A02060702" pitchFamily="82" charset="0"/>
              </a:rPr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>
              <a:latin typeface="Algerian" panose="04020705040A02060702" pitchFamily="82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Algerian" panose="04020705040A02060702" pitchFamily="82" charset="0"/>
              </a:rPr>
              <a:t>63.497 km</a:t>
            </a:r>
            <a:r>
              <a:rPr lang="en-US" sz="2400" baseline="30000" dirty="0">
                <a:latin typeface="Algerian" panose="04020705040A02060702" pitchFamily="82" charset="0"/>
              </a:rPr>
              <a:t>2</a:t>
            </a:r>
            <a:endParaRPr lang="en-US" sz="2400" dirty="0">
              <a:latin typeface="Algerian" panose="04020705040A02060702" pitchFamily="82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>
              <a:latin typeface="Algerian" panose="04020705040A02060702" pitchFamily="82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Algerian" panose="04020705040A02060702" pitchFamily="82" charset="0"/>
              </a:rPr>
              <a:t>563.000 </a:t>
            </a:r>
            <a:r>
              <a:rPr lang="en-US" sz="2400" dirty="0" err="1">
                <a:latin typeface="Algerian" panose="04020705040A02060702" pitchFamily="82" charset="0"/>
              </a:rPr>
              <a:t>magyar</a:t>
            </a:r>
            <a:endParaRPr lang="en-US" sz="24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45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616">
        <p14:reveal/>
      </p:transition>
    </mc:Choice>
    <mc:Fallback xmlns="">
      <p:transition spd="slow" advTm="10616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2BD3FE9-AB78-47E6-B07E-F7D311C55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42" y="632990"/>
            <a:ext cx="4062643" cy="10434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Negyedik</a:t>
            </a:r>
            <a:r>
              <a:rPr lang="en-US" sz="3300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részünk</a:t>
            </a:r>
            <a:br>
              <a:rPr lang="en-US" sz="3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3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00D61147-51E0-41A3-B218-81DA71239A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8474" y="1774372"/>
            <a:ext cx="4064409" cy="27540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lgerian" panose="04020705040A02060702" pitchFamily="82" charset="0"/>
              </a:rPr>
              <a:t>Őrvidék</a:t>
            </a:r>
            <a:r>
              <a:rPr lang="en-US" sz="2400" dirty="0">
                <a:latin typeface="Algerian" panose="04020705040A02060702" pitchFamily="82" charset="0"/>
              </a:rPr>
              <a:t>: </a:t>
            </a:r>
            <a:r>
              <a:rPr lang="en-US" sz="2400" dirty="0" err="1">
                <a:latin typeface="Algerian" panose="04020705040A02060702" pitchFamily="82" charset="0"/>
              </a:rPr>
              <a:t>Ausztriának</a:t>
            </a:r>
            <a:r>
              <a:rPr lang="en-US" sz="2400" dirty="0">
                <a:latin typeface="Algerian" panose="04020705040A02060702" pitchFamily="82" charset="0"/>
              </a:rPr>
              <a:t> </a:t>
            </a:r>
            <a:r>
              <a:rPr lang="en-US" sz="2400" dirty="0" err="1">
                <a:latin typeface="Algerian" panose="04020705040A02060702" pitchFamily="82" charset="0"/>
              </a:rPr>
              <a:t>adták</a:t>
            </a:r>
            <a:r>
              <a:rPr lang="en-US" sz="2400" dirty="0">
                <a:latin typeface="Algerian" panose="04020705040A02060702" pitchFamily="82" charset="0"/>
              </a:rPr>
              <a:t> </a:t>
            </a:r>
            <a:r>
              <a:rPr lang="en-US" sz="2400" dirty="0" err="1">
                <a:latin typeface="Algerian" panose="04020705040A02060702" pitchFamily="82" charset="0"/>
              </a:rPr>
              <a:t>oda</a:t>
            </a:r>
            <a:r>
              <a:rPr lang="en-US" sz="2400" dirty="0">
                <a:latin typeface="Algerian" panose="04020705040A02060702" pitchFamily="82" charset="0"/>
              </a:rPr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>
              <a:latin typeface="Algerian" panose="04020705040A02060702" pitchFamily="82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Algerian" panose="04020705040A02060702" pitchFamily="82" charset="0"/>
              </a:rPr>
              <a:t>4026 km</a:t>
            </a:r>
            <a:r>
              <a:rPr lang="en-US" sz="2400" baseline="30000" dirty="0">
                <a:latin typeface="Algerian" panose="04020705040A02060702" pitchFamily="82" charset="0"/>
              </a:rPr>
              <a:t>2</a:t>
            </a:r>
            <a:endParaRPr lang="en-US" sz="2400" dirty="0">
              <a:latin typeface="Algerian" panose="04020705040A02060702" pitchFamily="82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>
              <a:latin typeface="Algerian" panose="04020705040A02060702" pitchFamily="82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Algerian" panose="04020705040A02060702" pitchFamily="82" charset="0"/>
              </a:rPr>
              <a:t>64.000 </a:t>
            </a:r>
            <a:r>
              <a:rPr lang="en-US" sz="2400" dirty="0" err="1">
                <a:latin typeface="Algerian" panose="04020705040A02060702" pitchFamily="82" charset="0"/>
              </a:rPr>
              <a:t>magyar</a:t>
            </a:r>
            <a:endParaRPr lang="en-US" sz="2400" dirty="0">
              <a:latin typeface="Algerian" panose="04020705040A02060702" pitchFamily="82" charset="0"/>
            </a:endParaRPr>
          </a:p>
        </p:txBody>
      </p:sp>
      <p:pic>
        <p:nvPicPr>
          <p:cNvPr id="6" name="Kép helye 5">
            <a:extLst>
              <a:ext uri="{FF2B5EF4-FFF2-40B4-BE49-F238E27FC236}">
                <a16:creationId xmlns:a16="http://schemas.microsoft.com/office/drawing/2014/main" id="{B3D0E43B-06BE-4BFE-82A4-22D6A370436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1451" r="11451"/>
          <a:stretch>
            <a:fillRect/>
          </a:stretch>
        </p:blipFill>
        <p:spPr>
          <a:xfrm>
            <a:off x="6038101" y="1102474"/>
            <a:ext cx="5510771" cy="436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336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 advTm="10606">
        <p14:reveal/>
      </p:transition>
    </mc:Choice>
    <mc:Fallback xmlns="">
      <p:transition spd="slow" advTm="10606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A273403-7F07-44A0-A1C0-EC9FB7657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54496" cy="18288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 err="1">
                <a:solidFill>
                  <a:srgbClr val="FF0000"/>
                </a:solidFill>
              </a:rPr>
              <a:t>Ennyit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hagytak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belőle</a:t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F4A2E7FC-65EC-4AC1-88DE-DB688C4BDD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322576"/>
            <a:ext cx="6254496" cy="38587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Algerian" panose="04020705040A02060702" pitchFamily="82" charset="0"/>
              </a:rPr>
              <a:t>93.000 km</a:t>
            </a:r>
            <a:r>
              <a:rPr lang="en-US" sz="2400" baseline="30000" dirty="0">
                <a:latin typeface="Algerian" panose="04020705040A02060702" pitchFamily="82" charset="0"/>
              </a:rPr>
              <a:t>2</a:t>
            </a:r>
            <a:endParaRPr lang="en-US" sz="2400" dirty="0">
              <a:latin typeface="Algerian" panose="04020705040A02060702" pitchFamily="82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>
              <a:latin typeface="Algerian" panose="04020705040A02060702" pitchFamily="82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Algerian" panose="04020705040A02060702" pitchFamily="82" charset="0"/>
              </a:rPr>
              <a:t>7.600.000 </a:t>
            </a:r>
            <a:r>
              <a:rPr lang="en-US" sz="2400" dirty="0" err="1">
                <a:latin typeface="Algerian" panose="04020705040A02060702" pitchFamily="82" charset="0"/>
              </a:rPr>
              <a:t>magyar</a:t>
            </a:r>
            <a:endParaRPr lang="en-US" sz="2400" dirty="0">
              <a:latin typeface="Algerian" panose="04020705040A02060702" pitchFamily="82" charset="0"/>
            </a:endParaRPr>
          </a:p>
        </p:txBody>
      </p:sp>
      <p:pic>
        <p:nvPicPr>
          <p:cNvPr id="6" name="Kép helye 5" descr="A képen rajz látható&#10;&#10;Automatikusan generált leírás">
            <a:extLst>
              <a:ext uri="{FF2B5EF4-FFF2-40B4-BE49-F238E27FC236}">
                <a16:creationId xmlns:a16="http://schemas.microsoft.com/office/drawing/2014/main" id="{AA577D82-FDE0-4B44-9D0B-C0C75F382EF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" r="5904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698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 advTm="10599">
        <p14:reveal/>
      </p:transition>
    </mc:Choice>
    <mc:Fallback xmlns="">
      <p:transition spd="slow" advTm="10599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helye 4">
            <a:extLst>
              <a:ext uri="{FF2B5EF4-FFF2-40B4-BE49-F238E27FC236}">
                <a16:creationId xmlns:a16="http://schemas.microsoft.com/office/drawing/2014/main" id="{A80848E1-A772-4ABA-A141-9D4D8498F8E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4611" r="1" b="1"/>
          <a:stretch/>
        </p:blipFill>
        <p:spPr>
          <a:xfrm>
            <a:off x="20" y="10"/>
            <a:ext cx="4637226" cy="6857990"/>
          </a:xfrm>
          <a:prstGeom prst="rect">
            <a:avLst/>
          </a:prstGeom>
        </p:spPr>
      </p:pic>
      <p:sp>
        <p:nvSpPr>
          <p:cNvPr id="25" name="Rectangle 18">
            <a:extLst>
              <a:ext uri="{FF2B5EF4-FFF2-40B4-BE49-F238E27FC236}">
                <a16:creationId xmlns:a16="http://schemas.microsoft.com/office/drawing/2014/main" id="{B9951BD9-0868-4CDB-ACD6-9C4209B5E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660EBF5D-BF1C-459B-A199-4A839E21D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662" y="640082"/>
            <a:ext cx="5614257" cy="33516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 err="1">
                <a:solidFill>
                  <a:schemeClr val="bg1"/>
                </a:solidFill>
                <a:latin typeface="Algerian" panose="04020705040A02060702" pitchFamily="82" charset="0"/>
              </a:rPr>
              <a:t>Trianont</a:t>
            </a:r>
            <a:r>
              <a:rPr lang="en-US" sz="6000" dirty="0">
                <a:solidFill>
                  <a:schemeClr val="bg1"/>
                </a:solidFill>
                <a:latin typeface="Algerian" panose="04020705040A02060702" pitchFamily="82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Algerian" panose="04020705040A02060702" pitchFamily="82" charset="0"/>
              </a:rPr>
              <a:t>nem</a:t>
            </a:r>
            <a:r>
              <a:rPr lang="en-US" sz="6000" dirty="0">
                <a:solidFill>
                  <a:schemeClr val="bg1"/>
                </a:solidFill>
                <a:latin typeface="Algerian" panose="04020705040A02060702" pitchFamily="82" charset="0"/>
              </a:rPr>
              <a:t> </a:t>
            </a:r>
            <a:r>
              <a:rPr lang="hu-HU" sz="6000" dirty="0">
                <a:solidFill>
                  <a:schemeClr val="bg1"/>
                </a:solidFill>
                <a:latin typeface="Algerian" panose="04020705040A02060702" pitchFamily="82" charset="0"/>
              </a:rPr>
              <a:t>       </a:t>
            </a:r>
            <a:r>
              <a:rPr lang="en-US" sz="6000" dirty="0" err="1">
                <a:solidFill>
                  <a:schemeClr val="bg1"/>
                </a:solidFill>
                <a:latin typeface="Algerian" panose="04020705040A02060702" pitchFamily="82" charset="0"/>
              </a:rPr>
              <a:t>felejdhetj</a:t>
            </a:r>
            <a:r>
              <a:rPr lang="hu-HU" sz="6000" dirty="0">
                <a:solidFill>
                  <a:schemeClr val="bg1"/>
                </a:solidFill>
                <a:latin typeface="Algerian" panose="04020705040A02060702" pitchFamily="82" charset="0"/>
              </a:rPr>
              <a:t>ük</a:t>
            </a:r>
            <a:r>
              <a:rPr lang="en-US" sz="6000" dirty="0">
                <a:solidFill>
                  <a:schemeClr val="bg1"/>
                </a:solidFill>
                <a:latin typeface="Algerian" panose="04020705040A02060702" pitchFamily="82" charset="0"/>
              </a:rPr>
              <a:t> el </a:t>
            </a:r>
            <a:r>
              <a:rPr lang="hu-HU" sz="6000" dirty="0">
                <a:solidFill>
                  <a:schemeClr val="bg1"/>
                </a:solidFill>
                <a:latin typeface="Algerian" panose="04020705040A02060702" pitchFamily="82" charset="0"/>
              </a:rPr>
              <a:t>   </a:t>
            </a:r>
            <a:r>
              <a:rPr lang="en-US" sz="6000" dirty="0" err="1">
                <a:solidFill>
                  <a:schemeClr val="bg1"/>
                </a:solidFill>
                <a:latin typeface="Algerian" panose="04020705040A02060702" pitchFamily="82" charset="0"/>
              </a:rPr>
              <a:t>soha</a:t>
            </a:r>
            <a:r>
              <a:rPr lang="en-US" sz="6000" dirty="0">
                <a:solidFill>
                  <a:schemeClr val="bg1"/>
                </a:solidFill>
                <a:latin typeface="Algerian" panose="04020705040A02060702" pitchFamily="8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2154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2287">
        <p14:reveal/>
      </p:transition>
    </mc:Choice>
    <mc:Fallback xmlns="">
      <p:transition spd="slow" advTm="12287">
        <p:fade/>
      </p:transition>
    </mc:Fallback>
  </mc:AlternateContent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ferenceId xmlns="a1330e0b-a331-4880-bbe6-133c2d8d74d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FE391B879A2B48977D9B9B7140D730" ma:contentTypeVersion="10" ma:contentTypeDescription="Create a new document." ma:contentTypeScope="" ma:versionID="d65b048f9ce55caed1471f78a4d41e44">
  <xsd:schema xmlns:xsd="http://www.w3.org/2001/XMLSchema" xmlns:xs="http://www.w3.org/2001/XMLSchema" xmlns:p="http://schemas.microsoft.com/office/2006/metadata/properties" xmlns:ns2="a1330e0b-a331-4880-bbe6-133c2d8d74d6" targetNamespace="http://schemas.microsoft.com/office/2006/metadata/properties" ma:root="true" ma:fieldsID="6c3ad8934da730456127623dedc7d3de" ns2:_="">
    <xsd:import namespace="a1330e0b-a331-4880-bbe6-133c2d8d74d6"/>
    <xsd:element name="properties">
      <xsd:complexType>
        <xsd:sequence>
          <xsd:element name="documentManagement">
            <xsd:complexType>
              <xsd:all>
                <xsd:element ref="ns2:ReferenceId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330e0b-a331-4880-bbe6-133c2d8d74d6" elementFormDefault="qualified">
    <xsd:import namespace="http://schemas.microsoft.com/office/2006/documentManagement/types"/>
    <xsd:import namespace="http://schemas.microsoft.com/office/infopath/2007/PartnerControls"/>
    <xsd:element name="ReferenceId" ma:index="8" nillable="true" ma:displayName="ReferenceId" ma:indexed="true" ma:internalName="ReferenceId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EBB8A09-7FBC-4666-8C50-6561FBAF6EC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ABF3877-015A-443D-9E27-0DCBF1B3789E}">
  <ds:schemaRefs>
    <ds:schemaRef ds:uri="http://schemas.microsoft.com/office/2006/metadata/properties"/>
    <ds:schemaRef ds:uri="http://schemas.microsoft.com/office/infopath/2007/PartnerControls"/>
    <ds:schemaRef ds:uri="a1330e0b-a331-4880-bbe6-133c2d8d74d6"/>
  </ds:schemaRefs>
</ds:datastoreItem>
</file>

<file path=customXml/itemProps3.xml><?xml version="1.0" encoding="utf-8"?>
<ds:datastoreItem xmlns:ds="http://schemas.openxmlformats.org/officeDocument/2006/customXml" ds:itemID="{BB35872B-11F2-42D4-9592-188E8F084B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1330e0b-a331-4880-bbe6-133c2d8d74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127</Words>
  <Application>Microsoft Office PowerPoint</Application>
  <PresentationFormat>Szélesvásznú</PresentationFormat>
  <Paragraphs>38</Paragraphs>
  <Slides>8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</vt:i4>
      </vt:variant>
    </vt:vector>
  </HeadingPairs>
  <TitlesOfParts>
    <vt:vector size="13" baseType="lpstr">
      <vt:lpstr>Algerian</vt:lpstr>
      <vt:lpstr>Arial</vt:lpstr>
      <vt:lpstr>Calibri</vt:lpstr>
      <vt:lpstr>Calibri Light</vt:lpstr>
      <vt:lpstr>Office-téma</vt:lpstr>
      <vt:lpstr>Történelmünk</vt:lpstr>
      <vt:lpstr>Elvett területek és a kint rekedt magyarok </vt:lpstr>
      <vt:lpstr>Első részünket </vt:lpstr>
      <vt:lpstr>Második részünket </vt:lpstr>
      <vt:lpstr>Harmadik részünk </vt:lpstr>
      <vt:lpstr>Negyedik részünk </vt:lpstr>
      <vt:lpstr>Ennyit hagytak belőle </vt:lpstr>
      <vt:lpstr>Trianont nem        felejdhetjük el    soha!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Történelmünk</dc:title>
  <dc:creator>neo</dc:creator>
  <cp:lastModifiedBy>Magdolna Soproniné Iván</cp:lastModifiedBy>
  <cp:revision>5</cp:revision>
  <dcterms:created xsi:type="dcterms:W3CDTF">2020-05-27T14:59:53Z</dcterms:created>
  <dcterms:modified xsi:type="dcterms:W3CDTF">2020-06-03T18:36:38Z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0x01010075FE391B879A2B48977D9B9B7140D730</vt:lpwstr>
  </property>
</Properties>
</file>