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09EA3-432E-4A9C-B2F5-49E98E8DA603}" v="1" dt="2020-06-03T16:28:55.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olna Soproniné Iván" userId="117d6aec00fe7af1" providerId="LiveId" clId="{11209EA3-432E-4A9C-B2F5-49E98E8DA603}"/>
    <pc:docChg chg="modSld">
      <pc:chgData name="Magdolna Soproniné Iván" userId="117d6aec00fe7af1" providerId="LiveId" clId="{11209EA3-432E-4A9C-B2F5-49E98E8DA603}" dt="2020-06-03T16:29:30.347" v="34" actId="1076"/>
      <pc:docMkLst>
        <pc:docMk/>
      </pc:docMkLst>
      <pc:sldChg chg="addSp modSp mod">
        <pc:chgData name="Magdolna Soproniné Iván" userId="117d6aec00fe7af1" providerId="LiveId" clId="{11209EA3-432E-4A9C-B2F5-49E98E8DA603}" dt="2020-06-03T16:29:30.347" v="34" actId="1076"/>
        <pc:sldMkLst>
          <pc:docMk/>
          <pc:sldMk cId="0" sldId="256"/>
        </pc:sldMkLst>
        <pc:spChg chg="add mod">
          <ac:chgData name="Magdolna Soproniné Iván" userId="117d6aec00fe7af1" providerId="LiveId" clId="{11209EA3-432E-4A9C-B2F5-49E98E8DA603}" dt="2020-06-03T16:29:30.347" v="34" actId="1076"/>
          <ac:spMkLst>
            <pc:docMk/>
            <pc:sldMk cId="0" sldId="256"/>
            <ac:spMk id="4" creationId="{7E40CD9D-C444-4E28-9FAC-AF8F6C06CD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5B6FCEF7-F070-4C5A-8663-C12004192D64}" type="datetimeFigureOut">
              <a:rPr lang="hu-HU" smtClean="0"/>
              <a:t>2020. 06. 03.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6FCEF7-F070-4C5A-8663-C12004192D64}" type="datetimeFigureOut">
              <a:rPr lang="hu-HU" smtClean="0"/>
              <a:t>2020. 06. 03.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6FCEF7-F070-4C5A-8663-C12004192D64}" type="datetimeFigureOut">
              <a:rPr lang="hu-HU" smtClean="0"/>
              <a:t>2020. 06. 03.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B6FCEF7-F070-4C5A-8663-C12004192D64}" type="datetimeFigureOut">
              <a:rPr lang="hu-HU" smtClean="0"/>
              <a:t>2020. 06. 03.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5B6FCEF7-F070-4C5A-8663-C12004192D64}" type="datetimeFigureOut">
              <a:rPr lang="hu-HU" smtClean="0"/>
              <a:t>2020. 06. 03.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5B6FCEF7-F070-4C5A-8663-C12004192D64}" type="datetimeFigureOut">
              <a:rPr lang="hu-HU" smtClean="0"/>
              <a:t>2020. 06. 03.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5B6FCEF7-F070-4C5A-8663-C12004192D64}" type="datetimeFigureOut">
              <a:rPr lang="hu-HU" smtClean="0"/>
              <a:t>2020. 06. 03.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5B6FCEF7-F070-4C5A-8663-C12004192D64}" type="datetimeFigureOut">
              <a:rPr lang="hu-HU" smtClean="0"/>
              <a:t>2020. 06. 03.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6FCEF7-F070-4C5A-8663-C12004192D64}" type="datetimeFigureOut">
              <a:rPr lang="hu-HU" smtClean="0"/>
              <a:t>2020. 06. 03.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5B6FCEF7-F070-4C5A-8663-C12004192D64}" type="datetimeFigureOut">
              <a:rPr lang="hu-HU" smtClean="0"/>
              <a:t>2020. 06. 03.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5B6FCEF7-F070-4C5A-8663-C12004192D64}" type="datetimeFigureOut">
              <a:rPr lang="hu-HU" smtClean="0"/>
              <a:t>2020. 06. 03.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0212C2C-F066-44B8-950F-B4D5961E6220}"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FCEF7-F070-4C5A-8663-C12004192D64}" type="datetimeFigureOut">
              <a:rPr lang="hu-HU" smtClean="0"/>
              <a:t>2020. 06. 03.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12C2C-F066-44B8-950F-B4D5961E6220}"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alpha val="20000"/>
              </a:srgbClr>
            </a:gs>
            <a:gs pos="25000">
              <a:srgbClr val="21D6E0"/>
            </a:gs>
            <a:gs pos="75000">
              <a:srgbClr val="0087E6"/>
            </a:gs>
            <a:gs pos="100000">
              <a:srgbClr val="005CBF"/>
            </a:gs>
          </a:gsLst>
          <a:lin ang="5400000" scaled="0"/>
          <a:tileRect r="-100000" b="-10000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60648"/>
            <a:ext cx="9144000" cy="864097"/>
          </a:xfrm>
        </p:spPr>
        <p:txBody>
          <a:bodyPr anchor="t">
            <a:noAutofit/>
          </a:bodyPr>
          <a:lstStyle/>
          <a:p>
            <a:r>
              <a:rPr lang="hu-HU" sz="4000" b="1" dirty="0"/>
              <a:t>Trianoni békeszerződés</a:t>
            </a:r>
            <a:br>
              <a:rPr lang="hu-HU" b="1" dirty="0"/>
            </a:br>
            <a:endParaRPr lang="hu-HU" b="1" dirty="0"/>
          </a:p>
        </p:txBody>
      </p:sp>
      <p:sp>
        <p:nvSpPr>
          <p:cNvPr id="3" name="Alcím 2"/>
          <p:cNvSpPr>
            <a:spLocks noGrp="1"/>
          </p:cNvSpPr>
          <p:nvPr>
            <p:ph type="subTitle" idx="1"/>
          </p:nvPr>
        </p:nvSpPr>
        <p:spPr>
          <a:xfrm>
            <a:off x="0" y="5373216"/>
            <a:ext cx="9144000" cy="1484784"/>
          </a:xfrm>
        </p:spPr>
        <p:txBody>
          <a:bodyPr>
            <a:normAutofit/>
          </a:bodyPr>
          <a:lstStyle/>
          <a:p>
            <a:r>
              <a:rPr lang="hu-HU" sz="2000" dirty="0">
                <a:solidFill>
                  <a:schemeClr val="tx1"/>
                </a:solidFill>
              </a:rPr>
              <a:t>1920. június 4-én írták alá a versailles-i Nagy-Trianon palotában azt a békediktátumot, mely területe kétharmadával megcsonkította a történelmi Magyarországot, a magyar anyanyelvű népességének egyharmadát pedig áthelyezte a szomszédos államokba. Ennek éppen 100 éve, erre emlékezünk most. Nézzük át, mi is történt akkor!</a:t>
            </a:r>
          </a:p>
          <a:p>
            <a:endParaRPr lang="hu-HU" dirty="0"/>
          </a:p>
        </p:txBody>
      </p:sp>
      <p:pic>
        <p:nvPicPr>
          <p:cNvPr id="5" name="Kép 4" descr="trianon_2.jpg 100.jpg"/>
          <p:cNvPicPr>
            <a:picLocks noChangeAspect="1"/>
          </p:cNvPicPr>
          <p:nvPr/>
        </p:nvPicPr>
        <p:blipFill>
          <a:blip r:embed="rId2" cstate="print"/>
          <a:stretch>
            <a:fillRect/>
          </a:stretch>
        </p:blipFill>
        <p:spPr>
          <a:xfrm>
            <a:off x="2987824" y="908720"/>
            <a:ext cx="3456384" cy="4364121"/>
          </a:xfrm>
          <a:prstGeom prst="rect">
            <a:avLst/>
          </a:prstGeom>
        </p:spPr>
      </p:pic>
      <p:sp>
        <p:nvSpPr>
          <p:cNvPr id="4" name="Szövegdoboz 3">
            <a:extLst>
              <a:ext uri="{FF2B5EF4-FFF2-40B4-BE49-F238E27FC236}">
                <a16:creationId xmlns:a16="http://schemas.microsoft.com/office/drawing/2014/main" id="{7E40CD9D-C444-4E28-9FAC-AF8F6C06CDE6}"/>
              </a:ext>
            </a:extLst>
          </p:cNvPr>
          <p:cNvSpPr txBox="1"/>
          <p:nvPr/>
        </p:nvSpPr>
        <p:spPr>
          <a:xfrm>
            <a:off x="233772" y="1225120"/>
            <a:ext cx="2520280" cy="646331"/>
          </a:xfrm>
          <a:prstGeom prst="rect">
            <a:avLst/>
          </a:prstGeom>
          <a:noFill/>
        </p:spPr>
        <p:txBody>
          <a:bodyPr wrap="square" rtlCol="0">
            <a:spAutoFit/>
          </a:bodyPr>
          <a:lstStyle/>
          <a:p>
            <a:r>
              <a:rPr lang="hu-HU" dirty="0"/>
              <a:t>Készítette:</a:t>
            </a:r>
          </a:p>
          <a:p>
            <a:r>
              <a:rPr lang="hu-HU" dirty="0"/>
              <a:t>Tóth András Kevin 8.b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6525344"/>
          </a:xfrm>
        </p:spPr>
        <p:txBody>
          <a:bodyPr>
            <a:noAutofit/>
          </a:bodyPr>
          <a:lstStyle/>
          <a:p>
            <a:br>
              <a:rPr lang="hu-HU" sz="2000" b="1" dirty="0"/>
            </a:br>
            <a:br>
              <a:rPr lang="hu-HU" sz="2000" b="1" dirty="0"/>
            </a:br>
            <a:br>
              <a:rPr lang="hu-HU" sz="2000" b="1" dirty="0"/>
            </a:br>
            <a:r>
              <a:rPr lang="hu-HU" sz="2800" b="1" dirty="0"/>
              <a:t>Melyek voltak a kettévágott települések?</a:t>
            </a:r>
            <a:br>
              <a:rPr lang="hu-HU" sz="2000" b="1" dirty="0"/>
            </a:br>
            <a:r>
              <a:rPr lang="hu-HU" sz="2000" dirty="0"/>
              <a:t>Néhány esetben az új határok belterületen vágtak szét egyes településeket. </a:t>
            </a:r>
            <a:br>
              <a:rPr lang="hu-HU" sz="2000" dirty="0"/>
            </a:br>
            <a:r>
              <a:rPr lang="hu-HU" sz="2000" dirty="0"/>
              <a:t>Dél-Komárom és Észak-Komárom, Nagylak, </a:t>
            </a:r>
            <a:r>
              <a:rPr lang="hu-HU" sz="2000" dirty="0" err="1"/>
              <a:t>Somoskő</a:t>
            </a:r>
            <a:r>
              <a:rPr lang="hu-HU" sz="2000" dirty="0"/>
              <a:t>.</a:t>
            </a:r>
            <a:br>
              <a:rPr lang="hu-HU" sz="2000" dirty="0"/>
            </a:br>
            <a:r>
              <a:rPr lang="hu-HU" sz="2000" dirty="0"/>
              <a:t>Gyakran fordult elő, hogy egyes külterületi részeket vágott el a központi belterülettől az új országhatár, s az elvágott rész önálló községgé szerveződött. Néhány példa: </a:t>
            </a:r>
            <a:br>
              <a:rPr lang="hu-HU" sz="2000" dirty="0"/>
            </a:br>
            <a:r>
              <a:rPr lang="hu-HU" sz="2000" dirty="0"/>
              <a:t>Sátoraljaújhely határából </a:t>
            </a:r>
            <a:r>
              <a:rPr lang="hu-HU" sz="2000" dirty="0" err="1"/>
              <a:t>Karlatanya</a:t>
            </a:r>
            <a:r>
              <a:rPr lang="hu-HU" sz="2000" dirty="0"/>
              <a:t>, a mai Újhely</a:t>
            </a:r>
            <a:br>
              <a:rPr lang="hu-HU" sz="2000" dirty="0"/>
            </a:br>
            <a:r>
              <a:rPr lang="hu-HU" sz="2000" dirty="0"/>
              <a:t>Nagyszalonta határából a mai Újszalonta</a:t>
            </a:r>
            <a:br>
              <a:rPr lang="hu-HU" sz="2000" dirty="0"/>
            </a:br>
            <a:r>
              <a:rPr lang="hu-HU" sz="2000" dirty="0" err="1"/>
              <a:t>Ottlaka</a:t>
            </a:r>
            <a:r>
              <a:rPr lang="hu-HU" sz="2000" dirty="0"/>
              <a:t> határából a mai Pusztaottlaka</a:t>
            </a:r>
            <a:br>
              <a:rPr lang="hu-HU" sz="2000" dirty="0"/>
            </a:br>
            <a:r>
              <a:rPr lang="hu-HU" sz="2000" dirty="0"/>
              <a:t>Szabadka határából a mai Csikéria, Kelebia és Tompa</a:t>
            </a:r>
            <a:br>
              <a:rPr lang="hu-HU" sz="2000" dirty="0"/>
            </a:br>
            <a:r>
              <a:rPr lang="hu-HU" sz="2000" dirty="0" err="1"/>
              <a:t>Doborgaz</a:t>
            </a:r>
            <a:r>
              <a:rPr lang="hu-HU" sz="2000" dirty="0"/>
              <a:t>, </a:t>
            </a:r>
            <a:r>
              <a:rPr lang="hu-HU" sz="2000" dirty="0" err="1"/>
              <a:t>Keszölcés</a:t>
            </a:r>
            <a:r>
              <a:rPr lang="hu-HU" sz="2000" dirty="0"/>
              <a:t>, Süly és </a:t>
            </a:r>
            <a:r>
              <a:rPr lang="hu-HU" sz="2000" dirty="0" err="1"/>
              <a:t>Vajka</a:t>
            </a:r>
            <a:r>
              <a:rPr lang="hu-HU" sz="2000" dirty="0"/>
              <a:t> határából a mai Dunasziget</a:t>
            </a:r>
            <a:br>
              <a:rPr lang="hu-HU" sz="2000" dirty="0"/>
            </a:br>
            <a:r>
              <a:rPr lang="hu-HU" sz="2000" dirty="0"/>
              <a:t>Balassagyarmat nagyobbik része Magyarországon maradt, csehszlovák oldalra eső részéből jött létre Tótgyarmat.</a:t>
            </a:r>
            <a:br>
              <a:rPr lang="hu-HU" sz="2000" dirty="0"/>
            </a:br>
            <a:r>
              <a:rPr lang="hu-HU" sz="2000" dirty="0"/>
              <a:t>Ennél is gyakrabban fordult elő, hogy egyes elvágott külterületi részeket az új országhatár miatt más településekhez csatoltak. Példák: </a:t>
            </a:r>
            <a:br>
              <a:rPr lang="hu-HU" sz="2000" dirty="0"/>
            </a:br>
            <a:r>
              <a:rPr lang="hu-HU" sz="2000" dirty="0" err="1"/>
              <a:t>Pomogy</a:t>
            </a:r>
            <a:r>
              <a:rPr lang="hu-HU" sz="2000" dirty="0"/>
              <a:t> határából a ma Sarródhoz tartozó </a:t>
            </a:r>
            <a:r>
              <a:rPr lang="hu-HU" sz="2000" dirty="0" err="1"/>
              <a:t>Mekszikópuszta</a:t>
            </a:r>
            <a:r>
              <a:rPr lang="hu-HU" sz="2000" dirty="0"/>
              <a:t>, mai nevén Fertőújlak</a:t>
            </a:r>
            <a:br>
              <a:rPr lang="hu-HU" sz="2000" dirty="0"/>
            </a:br>
            <a:r>
              <a:rPr lang="hu-HU" sz="2000" dirty="0" err="1"/>
              <a:t>Féltorony</a:t>
            </a:r>
            <a:r>
              <a:rPr lang="hu-HU" sz="2000" dirty="0"/>
              <a:t> határából az először Hegyeshalomhoz, majd 1946 óta Várbaloghoz tartozó </a:t>
            </a:r>
            <a:r>
              <a:rPr lang="hu-HU" sz="2000" dirty="0" err="1"/>
              <a:t>Albertkázmérpuszta</a:t>
            </a:r>
            <a:br>
              <a:rPr lang="hu-HU" sz="2000" dirty="0"/>
            </a:br>
            <a:r>
              <a:rPr lang="hu-HU" sz="2000" dirty="0"/>
              <a:t>A </a:t>
            </a:r>
            <a:r>
              <a:rPr lang="hu-HU" sz="2000" dirty="0" err="1"/>
              <a:t>Helemba</a:t>
            </a:r>
            <a:r>
              <a:rPr lang="hu-HU" sz="2000" dirty="0"/>
              <a:t> községhez tartozó </a:t>
            </a:r>
            <a:r>
              <a:rPr lang="hu-HU" sz="2000" dirty="0" err="1"/>
              <a:t>Helemba-sziget</a:t>
            </a:r>
            <a:r>
              <a:rPr lang="hu-HU" sz="2000" dirty="0"/>
              <a:t> Esztergomhoz került, mert az a Duna sodorvonalától és a hajózási útvonaltól délre fekszik.</a:t>
            </a:r>
            <a:br>
              <a:rPr lang="hu-HU" sz="2000" dirty="0"/>
            </a:br>
            <a:endParaRPr lang="hu-H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7544" y="-531440"/>
            <a:ext cx="8229600" cy="6912768"/>
          </a:xfrm>
        </p:spPr>
        <p:txBody>
          <a:bodyPr>
            <a:normAutofit fontScale="90000"/>
          </a:bodyPr>
          <a:lstStyle/>
          <a:p>
            <a:br>
              <a:rPr lang="hu-HU" sz="3100" b="1" dirty="0"/>
            </a:br>
            <a:r>
              <a:rPr lang="hu-HU" sz="3100" b="1" dirty="0"/>
              <a:t>Milyen katonai rendelkezések voltak érvényben?</a:t>
            </a:r>
            <a:br>
              <a:rPr lang="hu-HU" sz="3100" b="1" dirty="0"/>
            </a:br>
            <a:r>
              <a:rPr lang="hu-HU" sz="2200" dirty="0"/>
              <a:t>A békeszerződés katonai rendelkezése szerint Magyarországon meg kellett szüntetni az általános hadkötelezettséget. Csak önkéntes haderő lehetett, összesen 35 000 fővel (1 750 fő tiszt és 1 313 altiszt, a többi sorkatona). A szerződés megtiltotta vezérkar felállítását, hadsereg és hadtest szintek megszervezését. A fegyverzet terén 40 250 puskát, 525 géppuskát, 140 aknavetőt és 105 tüzérségi löveget engedélyeztek. A hadseregnek páncélozott járművei és repülőgépei sem lehettek. A dunai flottilla összesen három felderítő századdal rendelkezhetett. Nem engedélyezték repülőgépek és hadihajók gyártását. Az adriai hadiflottát elkobozták az olaszok részére</a:t>
            </a:r>
            <a:r>
              <a:rPr lang="hu-HU" sz="3100" dirty="0"/>
              <a:t>.</a:t>
            </a:r>
            <a:br>
              <a:rPr lang="hu-HU" sz="3100" dirty="0"/>
            </a:br>
            <a:r>
              <a:rPr lang="hu-HU" sz="3100" b="1" dirty="0"/>
              <a:t>Milyen demográfiai következményei lettek?</a:t>
            </a:r>
            <a:br>
              <a:rPr lang="hu-HU" sz="2200" b="1" dirty="0"/>
            </a:br>
            <a:r>
              <a:rPr lang="hu-HU" sz="2200" dirty="0"/>
              <a:t> A világháború után a Magyar Királyság lakóinak száma 20 886 487-ről 7 615 117-re esett vissza. 1910-ben a Magyar Királyságban élő magyar népesség az össznépesség kb. 48,1%-át tette ki.</a:t>
            </a:r>
            <a:br>
              <a:rPr lang="hu-HU" sz="2200" dirty="0"/>
            </a:br>
            <a:r>
              <a:rPr lang="hu-HU" sz="2200" dirty="0"/>
              <a:t>A békeszerződés során az országhatárok megvonása gyakran nem követte a nyelvi vagy nemzetiségi határokat. Sok esetben egységes tömbben élő magyar lakosságú területeket is elcsatoltak. Mintegy 3,</a:t>
            </a:r>
            <a:r>
              <a:rPr lang="hu-HU" sz="2200" dirty="0" err="1"/>
              <a:t>3</a:t>
            </a:r>
            <a:r>
              <a:rPr lang="hu-HU" sz="2200" dirty="0"/>
              <a:t> millió magyar rekedt kívül az új magyar állam </a:t>
            </a:r>
            <a:r>
              <a:rPr lang="hu-HU" sz="2000" dirty="0"/>
              <a:t>határain.</a:t>
            </a:r>
            <a:br>
              <a:rPr lang="hu-HU" sz="2000" dirty="0"/>
            </a:br>
            <a:endParaRPr lang="hu-H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3" name="Kép 2" descr="mo_teruletveszteseg.jpg"/>
          <p:cNvPicPr>
            <a:picLocks noChangeAspect="1"/>
          </p:cNvPicPr>
          <p:nvPr/>
        </p:nvPicPr>
        <p:blipFill>
          <a:blip r:embed="rId2" cstate="print"/>
          <a:stretch>
            <a:fillRect/>
          </a:stretch>
        </p:blipFill>
        <p:spPr>
          <a:xfrm>
            <a:off x="323528" y="3338236"/>
            <a:ext cx="4752528" cy="3254908"/>
          </a:xfrm>
          <a:prstGeom prst="rect">
            <a:avLst/>
          </a:prstGeom>
        </p:spPr>
      </p:pic>
      <p:pic>
        <p:nvPicPr>
          <p:cNvPr id="4" name="Kép 3" descr="49_copy_1_trianon-terkep.jpg"/>
          <p:cNvPicPr>
            <a:picLocks noChangeAspect="1"/>
          </p:cNvPicPr>
          <p:nvPr/>
        </p:nvPicPr>
        <p:blipFill>
          <a:blip r:embed="rId3" cstate="print"/>
          <a:stretch>
            <a:fillRect/>
          </a:stretch>
        </p:blipFill>
        <p:spPr>
          <a:xfrm>
            <a:off x="4211960" y="188640"/>
            <a:ext cx="4663842" cy="30570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22714"/>
          </a:xfrm>
        </p:spPr>
        <p:txBody>
          <a:bodyPr>
            <a:normAutofit fontScale="90000"/>
          </a:bodyPr>
          <a:lstStyle/>
          <a:p>
            <a:br>
              <a:rPr lang="hu-HU" sz="2200" b="1" dirty="0"/>
            </a:br>
            <a:br>
              <a:rPr lang="hu-HU" sz="2200" b="1" dirty="0"/>
            </a:br>
            <a:r>
              <a:rPr lang="hu-HU" sz="3100" b="1" dirty="0"/>
              <a:t>Egyéb veszteségek:</a:t>
            </a:r>
            <a:br>
              <a:rPr lang="hu-HU" sz="2200" b="1" dirty="0"/>
            </a:br>
            <a:r>
              <a:rPr lang="hu-HU" sz="2200" dirty="0"/>
              <a:t>A magyar nemzetiségűek lélekszáma az elcsatolt területeken az 1910-es népszámlálás alapján: ma </a:t>
            </a:r>
            <a:r>
              <a:rPr lang="hu-HU" sz="2200" b="1" dirty="0"/>
              <a:t>Szlovákiához</a:t>
            </a:r>
            <a:r>
              <a:rPr lang="hu-HU" sz="2200" dirty="0"/>
              <a:t> tartozó területen: 884 000 fő, a helyi lakosság 30%-a; Árva vármegye és Szepes vármegye </a:t>
            </a:r>
            <a:r>
              <a:rPr lang="hu-HU" sz="2200" b="1" dirty="0"/>
              <a:t>Lengyelországho</a:t>
            </a:r>
            <a:r>
              <a:rPr lang="hu-HU" sz="2200" dirty="0"/>
              <a:t>z került részein: 1000 fő, a helyi lakosság 1,2%-a; ma </a:t>
            </a:r>
            <a:r>
              <a:rPr lang="hu-HU" sz="2200" b="1" dirty="0"/>
              <a:t>Romániáho</a:t>
            </a:r>
            <a:r>
              <a:rPr lang="hu-HU" sz="2200" dirty="0"/>
              <a:t>z tartozó területen: 1 662 000 fő, a helyi lakosság 32%-a; ma </a:t>
            </a:r>
            <a:r>
              <a:rPr lang="hu-HU" sz="2200" b="1" dirty="0"/>
              <a:t>Szerbiához</a:t>
            </a:r>
            <a:r>
              <a:rPr lang="hu-HU" sz="2200" dirty="0"/>
              <a:t> tartozó területen: 420 000 fő, a helyi lakosság 28%-a; ma </a:t>
            </a:r>
            <a:r>
              <a:rPr lang="hu-HU" sz="2200" b="1" dirty="0"/>
              <a:t>Ukrajnához</a:t>
            </a:r>
            <a:r>
              <a:rPr lang="hu-HU" sz="2200" dirty="0"/>
              <a:t> tartozó területen: 183 000 fő, a helyi lakosság 30%-a; </a:t>
            </a:r>
            <a:r>
              <a:rPr lang="hu-HU" sz="2200" b="1" dirty="0"/>
              <a:t>Horvátországban</a:t>
            </a:r>
            <a:r>
              <a:rPr lang="hu-HU" sz="2200" dirty="0"/>
              <a:t>: 121 000 fő, a helyi lakosság 3,5%-a; ma </a:t>
            </a:r>
            <a:r>
              <a:rPr lang="hu-HU" sz="2200" b="1" dirty="0"/>
              <a:t>Szlovéniához</a:t>
            </a:r>
            <a:r>
              <a:rPr lang="hu-HU" sz="2200" dirty="0"/>
              <a:t> tartozó területen: 20 800 fő, a helyi lakosság 1,6%-a; ma Ausztriához tartozó területen Burgenlandban: 26 200 fő, a helyi lakosság 9%-a</a:t>
            </a:r>
            <a:r>
              <a:rPr lang="hu-HU" sz="2200" b="1" dirty="0"/>
              <a:t>; Fiume </a:t>
            </a:r>
            <a:r>
              <a:rPr lang="hu-HU" sz="2200" dirty="0"/>
              <a:t>városában (ma Horvátország része): 7000 fő, a helyi lakosság 24%-a.</a:t>
            </a:r>
            <a:br>
              <a:rPr lang="hu-HU" sz="2200" dirty="0"/>
            </a:br>
            <a:r>
              <a:rPr lang="hu-HU" sz="2200" dirty="0"/>
              <a:t> A korábbi Magyar Királyságból a termőföld 61,4%-a, a faállomány 88%-a, a vasúthálózat 62,2%-a, a kiépített utak 64,5%-a, a nyersvas 83,1%-a, az ipartelepek 55,7%-a, a hitel- és bankintézetek 67%-a került a szomszédos országok birtokába. </a:t>
            </a:r>
            <a:br>
              <a:rPr lang="hu-HU" sz="2200" dirty="0"/>
            </a:br>
            <a:r>
              <a:rPr lang="hu-HU" sz="2200" dirty="0"/>
              <a:t>Egyéb intézkedések közé tartozott, hogy nem épülhet Magyarországon vasút egynél több sínpárral. Magyarország azokról az Európán kívüli területi előjogokról is lemondott, amelyek a korábbi Osztrák–Magyar Monarchia területéhez tartoztak.</a:t>
            </a:r>
            <a:br>
              <a:rPr lang="hu-HU" dirty="0"/>
            </a:br>
            <a:endParaRPr 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034682"/>
          </a:xfrm>
        </p:spPr>
        <p:txBody>
          <a:bodyPr>
            <a:normAutofit fontScale="90000"/>
          </a:bodyPr>
          <a:lstStyle/>
          <a:p>
            <a:br>
              <a:rPr lang="hu-HU" sz="3100" b="1" dirty="0"/>
            </a:br>
            <a:br>
              <a:rPr lang="hu-HU" sz="3100" b="1" dirty="0"/>
            </a:br>
            <a:r>
              <a:rPr lang="hu-HU" sz="3100" b="1" dirty="0"/>
              <a:t>Mit szóltak a magyar emberek?</a:t>
            </a:r>
            <a:br>
              <a:rPr lang="hu-HU" sz="2200" dirty="0"/>
            </a:br>
            <a:r>
              <a:rPr lang="hu-HU" sz="2200" dirty="0"/>
              <a:t> A magyar közvélemény így látta Trianont: </a:t>
            </a:r>
            <a:br>
              <a:rPr lang="hu-HU" sz="2200" dirty="0"/>
            </a:br>
            <a:br>
              <a:rPr lang="hu-HU" sz="2200" dirty="0"/>
            </a:br>
            <a:r>
              <a:rPr lang="hu-HU" sz="2200" b="1" dirty="0"/>
              <a:t> </a:t>
            </a:r>
            <a:r>
              <a:rPr lang="hu-HU" sz="2200" i="1" dirty="0"/>
              <a:t>„Felbontották Ausztriát, hogy ne tűrjenek Európában sok nemzet felett zsarnokoskodó egy államot. És egy Ausztria helyett csináltak csehekből, morvákból, szlovákokból, lengyelekből, magyarokból, németekből, kisoroszokból álló Csehszlovákiát; csináltak románokból, németekből, szerbekből, bulgárokból, törökökből, tatárokból, cigányokból álló Romániát; csináltak szerbekből, bosnyákokból, horvátokból, szlovénekből, törökökből, montenegróiakból, vendekből, románokból, albánokból, olaszokból, cincárokból álló Jugoszláviát. Vagyis csináltak egy Ausztria helyett négyet.</a:t>
            </a:r>
            <a:r>
              <a:rPr lang="hu-HU" sz="2200" dirty="0"/>
              <a:t>”- </a:t>
            </a:r>
            <a:br>
              <a:rPr lang="hu-HU" sz="2200" dirty="0"/>
            </a:br>
            <a:br>
              <a:rPr lang="hu-HU" sz="2200" dirty="0"/>
            </a:br>
            <a:r>
              <a:rPr lang="hu-HU" sz="2200" dirty="0"/>
              <a:t>írta Dr. </a:t>
            </a:r>
            <a:r>
              <a:rPr lang="hu-HU" sz="2200" dirty="0" err="1"/>
              <a:t>Légrády</a:t>
            </a:r>
            <a:r>
              <a:rPr lang="hu-HU" sz="2200" dirty="0"/>
              <a:t> Ottó: </a:t>
            </a:r>
            <a:r>
              <a:rPr lang="hu-HU" sz="2200" i="1" dirty="0"/>
              <a:t>Igazságot Magyarországnak</a:t>
            </a:r>
            <a:r>
              <a:rPr lang="hu-HU" sz="2200" dirty="0"/>
              <a:t> (1930) című írásában.</a:t>
            </a:r>
            <a:br>
              <a:rPr lang="hu-HU" sz="2200" dirty="0"/>
            </a:br>
            <a:r>
              <a:rPr lang="hu-HU" sz="2200" b="1" dirty="0"/>
              <a:t> </a:t>
            </a:r>
            <a:br>
              <a:rPr lang="hu-HU" sz="2200" dirty="0"/>
            </a:br>
            <a:r>
              <a:rPr lang="hu-HU" sz="2200" dirty="0"/>
              <a:t> Hatvan évvel később bebizonyosodott, hogy ezek a kreált államok nem életképesek, sorban felbomlottak, volt amelyik békességben, volt amelyik háborúban. Ma már csak Ausztria, Lengyelország és Románia olyan állam, amelyik létezik még a trianoni szerződés által Magyarország területéből részesülő államok közül.</a:t>
            </a:r>
            <a:br>
              <a:rPr lang="hu-HU" dirty="0"/>
            </a:br>
            <a:endParaRPr lang="hu-H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250706"/>
          </a:xfrm>
        </p:spPr>
        <p:txBody>
          <a:bodyPr>
            <a:normAutofit fontScale="90000"/>
          </a:bodyPr>
          <a:lstStyle/>
          <a:p>
            <a:r>
              <a:rPr lang="hu-HU" sz="3100" b="1" dirty="0"/>
              <a:t>Milyen utóélete lett a békeszerződésnek?</a:t>
            </a:r>
            <a:br>
              <a:rPr lang="hu-HU" sz="3100" b="1" dirty="0"/>
            </a:br>
            <a:r>
              <a:rPr lang="hu-HU" sz="3100" dirty="0"/>
              <a:t> </a:t>
            </a:r>
            <a:br>
              <a:rPr lang="hu-HU" sz="2000" dirty="0"/>
            </a:br>
            <a:r>
              <a:rPr lang="hu-HU" sz="2200" dirty="0"/>
              <a:t>A magyar külpolitikát a második világháború végéig egyértelműen a határrevíziós törekvéseknek rendelték alá, a vezető politikában a „mindent vissza” hívei többségben voltak a kompromisszumra is hajlandókhoz (például a székely-magyar korridort követelőkhöz) képest.</a:t>
            </a:r>
            <a:br>
              <a:rPr lang="hu-HU" sz="2200" dirty="0"/>
            </a:br>
            <a:r>
              <a:rPr lang="hu-HU" sz="2200" dirty="0"/>
              <a:t>Horthy azonban óvatosan közelítette a kérdést, Anglia segítségében bízott.</a:t>
            </a:r>
            <a:br>
              <a:rPr lang="hu-HU" sz="2200" dirty="0"/>
            </a:br>
            <a:r>
              <a:rPr lang="hu-HU" sz="2200" dirty="0"/>
              <a:t>A fegyverkezési és egyéb korlátozásokat 1937-ben felmondta a magyar kormány.</a:t>
            </a:r>
            <a:br>
              <a:rPr lang="hu-HU" sz="2200" dirty="0"/>
            </a:br>
            <a:r>
              <a:rPr lang="hu-HU" sz="2200" dirty="0"/>
              <a:t>Az elveszített területek egy részét a második világháború előtt és alatt a bécsi döntésekkel és német szövetségben fegyveres akciókkal az ország visszaszerezte. Az első bécsi döntéssel a Felvidék és Kárpátalja déli többségében magyarlakta részét, Csehszlovákia német elfoglalásakor Kárpátalját, a második bécsi döntéssel Észak-Erdélyt, Jugoszlávia német lerohanását követően pedig Muraközt, Muravidéket, Dél-Baranyát és a Bácskát.</a:t>
            </a:r>
            <a:br>
              <a:rPr lang="hu-HU" sz="2200" dirty="0"/>
            </a:br>
            <a:r>
              <a:rPr lang="hu-HU" sz="2200" dirty="0"/>
              <a:t>Az 1947-es párizsi békeszerződés visszaállította az 1937-es határokat, de három Pozsonnyal szemben lévő falu, Oroszvár, </a:t>
            </a:r>
            <a:r>
              <a:rPr lang="hu-HU" sz="2200" dirty="0" err="1"/>
              <a:t>Horvátjárfalu</a:t>
            </a:r>
            <a:r>
              <a:rPr lang="hu-HU" sz="2200" dirty="0"/>
              <a:t> és </a:t>
            </a:r>
            <a:r>
              <a:rPr lang="hu-HU" sz="2200" dirty="0" err="1"/>
              <a:t>Dunacsún</a:t>
            </a:r>
            <a:r>
              <a:rPr lang="hu-HU" sz="2200" dirty="0"/>
              <a:t>, az ún. pozsonyi hídfő átkerült Csehszlovákiához. </a:t>
            </a:r>
            <a:br>
              <a:rPr lang="hu-HU" sz="2200" dirty="0"/>
            </a:br>
            <a:endParaRPr lang="hu-HU"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br>
              <a:rPr lang="hu-HU" sz="3100" b="1" dirty="0"/>
            </a:br>
            <a:r>
              <a:rPr lang="hu-HU" sz="3100" b="1" dirty="0"/>
              <a:t>Trianonra emlékezés a mindennapokban:</a:t>
            </a:r>
            <a:br>
              <a:rPr lang="hu-HU" sz="3100" dirty="0"/>
            </a:br>
            <a:r>
              <a:rPr lang="hu-HU" sz="2200" dirty="0"/>
              <a:t>Az országban több város is emlékművet állított.</a:t>
            </a:r>
            <a:br>
              <a:rPr lang="hu-HU" dirty="0"/>
            </a:br>
            <a:endParaRPr lang="hu-HU" dirty="0"/>
          </a:p>
        </p:txBody>
      </p:sp>
      <p:sp>
        <p:nvSpPr>
          <p:cNvPr id="3" name="Szöveg helye 2"/>
          <p:cNvSpPr>
            <a:spLocks noGrp="1"/>
          </p:cNvSpPr>
          <p:nvPr>
            <p:ph type="body" idx="1"/>
          </p:nvPr>
        </p:nvSpPr>
        <p:spPr/>
        <p:txBody>
          <a:bodyPr>
            <a:normAutofit fontScale="25000" lnSpcReduction="20000"/>
          </a:bodyPr>
          <a:lstStyle/>
          <a:p>
            <a:endParaRPr lang="hu-HU" sz="8000" dirty="0"/>
          </a:p>
          <a:p>
            <a:r>
              <a:rPr lang="hu-HU" sz="8000" dirty="0"/>
              <a:t>       </a:t>
            </a:r>
          </a:p>
          <a:p>
            <a:r>
              <a:rPr lang="hu-HU" sz="8000" dirty="0"/>
              <a:t>     Trianon-emlékmű, Kiskunhalas</a:t>
            </a:r>
          </a:p>
          <a:p>
            <a:endParaRPr lang="hu-HU" dirty="0"/>
          </a:p>
        </p:txBody>
      </p:sp>
      <p:pic>
        <p:nvPicPr>
          <p:cNvPr id="7" name="Tartalom helye 6" descr="800px-Kiskunhalas-Trianon_emlékmű.JPG"/>
          <p:cNvPicPr>
            <a:picLocks noGrp="1" noChangeAspect="1"/>
          </p:cNvPicPr>
          <p:nvPr>
            <p:ph sz="half" idx="2"/>
          </p:nvPr>
        </p:nvPicPr>
        <p:blipFill>
          <a:blip r:embed="rId2" cstate="print"/>
          <a:stretch>
            <a:fillRect/>
          </a:stretch>
        </p:blipFill>
        <p:spPr>
          <a:xfrm>
            <a:off x="467544" y="2780928"/>
            <a:ext cx="4320480" cy="3240360"/>
          </a:xfrm>
        </p:spPr>
      </p:pic>
      <p:sp>
        <p:nvSpPr>
          <p:cNvPr id="5" name="Szöveg helye 4"/>
          <p:cNvSpPr>
            <a:spLocks noGrp="1"/>
          </p:cNvSpPr>
          <p:nvPr>
            <p:ph type="body" sz="quarter" idx="3"/>
          </p:nvPr>
        </p:nvSpPr>
        <p:spPr/>
        <p:txBody>
          <a:bodyPr>
            <a:normAutofit fontScale="25000" lnSpcReduction="20000"/>
          </a:bodyPr>
          <a:lstStyle/>
          <a:p>
            <a:r>
              <a:rPr lang="hu-HU" sz="8000" dirty="0"/>
              <a:t>Trianon-emlékmű, Békéscsaba</a:t>
            </a:r>
          </a:p>
          <a:p>
            <a:endParaRPr lang="hu-HU" dirty="0"/>
          </a:p>
        </p:txBody>
      </p:sp>
      <p:pic>
        <p:nvPicPr>
          <p:cNvPr id="8" name="Tartalom helye 7" descr="800px-Trianon_Statue_Bekescsaba_big.jpg"/>
          <p:cNvPicPr>
            <a:picLocks noGrp="1" noChangeAspect="1"/>
          </p:cNvPicPr>
          <p:nvPr>
            <p:ph sz="quarter" idx="4"/>
          </p:nvPr>
        </p:nvPicPr>
        <p:blipFill>
          <a:blip r:embed="rId3" cstate="print"/>
          <a:stretch>
            <a:fillRect/>
          </a:stretch>
        </p:blipFill>
        <p:spPr>
          <a:xfrm>
            <a:off x="5364088" y="2204864"/>
            <a:ext cx="2591478" cy="43924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59632" y="-531440"/>
            <a:ext cx="8229600" cy="58018"/>
          </a:xfrm>
        </p:spPr>
        <p:txBody>
          <a:bodyPr>
            <a:normAutofit fontScale="90000"/>
          </a:bodyPr>
          <a:lstStyle/>
          <a:p>
            <a:endParaRPr lang="hu-HU" dirty="0"/>
          </a:p>
        </p:txBody>
      </p:sp>
      <p:sp>
        <p:nvSpPr>
          <p:cNvPr id="3" name="Szöveg helye 2"/>
          <p:cNvSpPr>
            <a:spLocks noGrp="1"/>
          </p:cNvSpPr>
          <p:nvPr>
            <p:ph type="body" idx="1"/>
          </p:nvPr>
        </p:nvSpPr>
        <p:spPr>
          <a:xfrm>
            <a:off x="251520" y="188640"/>
            <a:ext cx="4608512" cy="864096"/>
          </a:xfrm>
        </p:spPr>
        <p:txBody>
          <a:bodyPr>
            <a:normAutofit fontScale="25000" lnSpcReduction="20000"/>
          </a:bodyPr>
          <a:lstStyle/>
          <a:p>
            <a:endParaRPr lang="hu-HU" dirty="0"/>
          </a:p>
          <a:p>
            <a:endParaRPr lang="hu-HU" sz="11200" dirty="0"/>
          </a:p>
          <a:p>
            <a:r>
              <a:rPr lang="hu-HU" sz="11200" dirty="0"/>
              <a:t> Trianon-emlékmű, Csátalja</a:t>
            </a:r>
          </a:p>
          <a:p>
            <a:endParaRPr lang="hu-HU" dirty="0"/>
          </a:p>
        </p:txBody>
      </p:sp>
      <p:pic>
        <p:nvPicPr>
          <p:cNvPr id="7" name="Tartalom helye 6" descr="800px-Nemzeti_Megbékélés_Emlékmű_Csátalja.JPG"/>
          <p:cNvPicPr>
            <a:picLocks noGrp="1" noChangeAspect="1"/>
          </p:cNvPicPr>
          <p:nvPr>
            <p:ph sz="half" idx="2"/>
          </p:nvPr>
        </p:nvPicPr>
        <p:blipFill>
          <a:blip r:embed="rId2" cstate="print"/>
          <a:stretch>
            <a:fillRect/>
          </a:stretch>
        </p:blipFill>
        <p:spPr>
          <a:xfrm>
            <a:off x="683568" y="1772816"/>
            <a:ext cx="3168352" cy="3322190"/>
          </a:xfrm>
        </p:spPr>
      </p:pic>
      <p:sp>
        <p:nvSpPr>
          <p:cNvPr id="5" name="Szöveg helye 4"/>
          <p:cNvSpPr>
            <a:spLocks noGrp="1"/>
          </p:cNvSpPr>
          <p:nvPr>
            <p:ph type="body" sz="quarter" idx="3"/>
          </p:nvPr>
        </p:nvSpPr>
        <p:spPr>
          <a:xfrm>
            <a:off x="5364088" y="548680"/>
            <a:ext cx="4041775" cy="864096"/>
          </a:xfrm>
        </p:spPr>
        <p:txBody>
          <a:bodyPr>
            <a:noAutofit/>
          </a:bodyPr>
          <a:lstStyle/>
          <a:p>
            <a:r>
              <a:rPr lang="hu-HU" sz="2800" dirty="0"/>
              <a:t>Trianon-emlékmű, Budapest-Csepel</a:t>
            </a:r>
          </a:p>
        </p:txBody>
      </p:sp>
      <p:pic>
        <p:nvPicPr>
          <p:cNvPr id="8" name="Tartalom helye 7" descr="1321_copy_1_csepelcimk.jpg"/>
          <p:cNvPicPr>
            <a:picLocks noGrp="1" noChangeAspect="1"/>
          </p:cNvPicPr>
          <p:nvPr>
            <p:ph sz="quarter" idx="4"/>
          </p:nvPr>
        </p:nvPicPr>
        <p:blipFill>
          <a:blip r:embed="rId3" cstate="print"/>
          <a:stretch>
            <a:fillRect/>
          </a:stretch>
        </p:blipFill>
        <p:spPr>
          <a:xfrm>
            <a:off x="4932040" y="1772816"/>
            <a:ext cx="3600400" cy="295064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br>
              <a:rPr lang="hu-HU" sz="3100" dirty="0"/>
            </a:br>
            <a:r>
              <a:rPr lang="hu-HU" sz="3100" b="1" dirty="0"/>
              <a:t>A 100 éves évfordulóra a Magyar Érmekibocsátó Kft színarannyal bevont emlékérmet bocsátott ki a nemzeti összefogásról.</a:t>
            </a:r>
            <a:br>
              <a:rPr lang="hu-HU" dirty="0"/>
            </a:br>
            <a:endParaRPr lang="hu-HU" dirty="0"/>
          </a:p>
        </p:txBody>
      </p:sp>
      <p:pic>
        <p:nvPicPr>
          <p:cNvPr id="3" name="Kép 2" descr="trianon_emlékérem.gif"/>
          <p:cNvPicPr>
            <a:picLocks noChangeAspect="1"/>
          </p:cNvPicPr>
          <p:nvPr/>
        </p:nvPicPr>
        <p:blipFill>
          <a:blip r:embed="rId2" cstate="print"/>
          <a:stretch>
            <a:fillRect/>
          </a:stretch>
        </p:blipFill>
        <p:spPr>
          <a:xfrm>
            <a:off x="2339752" y="1556792"/>
            <a:ext cx="4680520" cy="46805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a:t>Így emlékezik ma az ország 1920-ra:</a:t>
            </a:r>
          </a:p>
        </p:txBody>
      </p:sp>
      <p:pic>
        <p:nvPicPr>
          <p:cNvPr id="3" name="Kép 2" descr="a_nemzeti_osszetartozas_naptara_babucs_zoltan_magyar_menedek_kiado_konyvkiado_2019_konyv_konyvek.jpg"/>
          <p:cNvPicPr>
            <a:picLocks noChangeAspect="1"/>
          </p:cNvPicPr>
          <p:nvPr/>
        </p:nvPicPr>
        <p:blipFill>
          <a:blip r:embed="rId2" cstate="print"/>
          <a:stretch>
            <a:fillRect/>
          </a:stretch>
        </p:blipFill>
        <p:spPr>
          <a:xfrm>
            <a:off x="1403648" y="1412776"/>
            <a:ext cx="1728192" cy="2458810"/>
          </a:xfrm>
          <a:prstGeom prst="rect">
            <a:avLst/>
          </a:prstGeom>
        </p:spPr>
      </p:pic>
      <p:pic>
        <p:nvPicPr>
          <p:cNvPr id="4" name="Kép 3" descr="maxresdefault.jpg"/>
          <p:cNvPicPr>
            <a:picLocks noChangeAspect="1"/>
          </p:cNvPicPr>
          <p:nvPr/>
        </p:nvPicPr>
        <p:blipFill>
          <a:blip r:embed="rId3" cstate="print"/>
          <a:stretch>
            <a:fillRect/>
          </a:stretch>
        </p:blipFill>
        <p:spPr>
          <a:xfrm>
            <a:off x="4355976" y="1412776"/>
            <a:ext cx="3600400" cy="2547864"/>
          </a:xfrm>
          <a:prstGeom prst="rect">
            <a:avLst/>
          </a:prstGeom>
        </p:spPr>
      </p:pic>
      <p:pic>
        <p:nvPicPr>
          <p:cNvPr id="5" name="Kép 4" descr="images.jpg-magyar kartxa.jpg"/>
          <p:cNvPicPr>
            <a:picLocks noChangeAspect="1"/>
          </p:cNvPicPr>
          <p:nvPr/>
        </p:nvPicPr>
        <p:blipFill>
          <a:blip r:embed="rId4" cstate="print"/>
          <a:stretch>
            <a:fillRect/>
          </a:stretch>
        </p:blipFill>
        <p:spPr>
          <a:xfrm>
            <a:off x="1475656" y="4149080"/>
            <a:ext cx="1656184" cy="2599932"/>
          </a:xfrm>
          <a:prstGeom prst="rect">
            <a:avLst/>
          </a:prstGeom>
        </p:spPr>
      </p:pic>
      <p:pic>
        <p:nvPicPr>
          <p:cNvPr id="6" name="Kép 5" descr="tria-1280x640.jpg rozsa.jpg"/>
          <p:cNvPicPr>
            <a:picLocks noChangeAspect="1"/>
          </p:cNvPicPr>
          <p:nvPr/>
        </p:nvPicPr>
        <p:blipFill>
          <a:blip r:embed="rId5" cstate="print"/>
          <a:stretch>
            <a:fillRect/>
          </a:stretch>
        </p:blipFill>
        <p:spPr>
          <a:xfrm>
            <a:off x="3995936" y="4365104"/>
            <a:ext cx="4320480" cy="2160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flipV="1">
            <a:off x="11484768" y="-3123728"/>
            <a:ext cx="216024" cy="891481"/>
          </a:xfrm>
        </p:spPr>
        <p:txBody>
          <a:bodyPr/>
          <a:lstStyle/>
          <a:p>
            <a:endParaRPr lang="hu-HU" dirty="0"/>
          </a:p>
        </p:txBody>
      </p:sp>
      <p:sp>
        <p:nvSpPr>
          <p:cNvPr id="3" name="Alcím 2"/>
          <p:cNvSpPr>
            <a:spLocks noGrp="1"/>
          </p:cNvSpPr>
          <p:nvPr>
            <p:ph type="subTitle" idx="1"/>
          </p:nvPr>
        </p:nvSpPr>
        <p:spPr>
          <a:xfrm>
            <a:off x="0" y="260648"/>
            <a:ext cx="9144000" cy="6597352"/>
          </a:xfrm>
        </p:spPr>
        <p:txBody>
          <a:bodyPr anchor="t">
            <a:normAutofit/>
          </a:bodyPr>
          <a:lstStyle/>
          <a:p>
            <a:r>
              <a:rPr lang="hu-HU" sz="2800" b="1" dirty="0">
                <a:solidFill>
                  <a:schemeClr val="tx1"/>
                </a:solidFill>
              </a:rPr>
              <a:t>Kik között jött  létre?</a:t>
            </a:r>
            <a:endParaRPr lang="hu-HU" sz="2800" dirty="0">
              <a:solidFill>
                <a:schemeClr val="tx1"/>
              </a:solidFill>
            </a:endParaRPr>
          </a:p>
          <a:p>
            <a:r>
              <a:rPr lang="hu-HU" sz="2400" dirty="0">
                <a:solidFill>
                  <a:schemeClr val="tx1"/>
                </a:solidFill>
              </a:rPr>
              <a:t>Az első világháborút lezáró Párizs környéki békeszerződések rendszerének részeként a háborúban vesztes Magyarország (mint az Osztrák–Magyar Monarchia egyik utódállama) és a háborúban győztes antant szövetség hatalmai (Nagy-Britannia, Franciaország, Olaszország, Japán, Belgium, Kína, Kuba, Görögország, Nicaragua, Panama, Lengyelország, Portugália, Románia, a </a:t>
            </a:r>
            <a:r>
              <a:rPr lang="hu-HU" sz="2400" dirty="0" err="1">
                <a:solidFill>
                  <a:schemeClr val="tx1"/>
                </a:solidFill>
              </a:rPr>
              <a:t>Szerb-Horvát-Szlovén</a:t>
            </a:r>
            <a:r>
              <a:rPr lang="hu-HU" sz="2400" dirty="0">
                <a:solidFill>
                  <a:schemeClr val="tx1"/>
                </a:solidFill>
              </a:rPr>
              <a:t> Állam, Sziám és </a:t>
            </a:r>
            <a:r>
              <a:rPr lang="hu-HU" sz="2400" dirty="0" err="1">
                <a:solidFill>
                  <a:schemeClr val="tx1"/>
                </a:solidFill>
              </a:rPr>
              <a:t>Cseh-Szlovákország</a:t>
            </a:r>
            <a:r>
              <a:rPr lang="hu-HU" sz="2400" dirty="0">
                <a:solidFill>
                  <a:schemeClr val="tx1"/>
                </a:solidFill>
              </a:rPr>
              <a:t>) között jött létre.</a:t>
            </a:r>
          </a:p>
          <a:p>
            <a:r>
              <a:rPr lang="hu-HU" sz="2800" b="1" dirty="0">
                <a:solidFill>
                  <a:schemeClr val="tx1"/>
                </a:solidFill>
              </a:rPr>
              <a:t>Mi volt az eredménye?</a:t>
            </a:r>
            <a:endParaRPr lang="hu-HU" sz="2800" dirty="0">
              <a:solidFill>
                <a:schemeClr val="tx1"/>
              </a:solidFill>
            </a:endParaRPr>
          </a:p>
          <a:p>
            <a:r>
              <a:rPr lang="hu-HU" sz="2400" dirty="0">
                <a:solidFill>
                  <a:schemeClr val="tx1"/>
                </a:solidFill>
              </a:rPr>
              <a:t>Többek között az Osztrák–Magyar Monarchia felbomlása miatt meghatározta Magyarország új határait és sok kis multinacionális államot hozott létre a birodalom helyett.</a:t>
            </a:r>
          </a:p>
          <a:p>
            <a:r>
              <a:rPr lang="hu-HU" sz="2800" b="1" dirty="0">
                <a:solidFill>
                  <a:schemeClr val="tx1"/>
                </a:solidFill>
              </a:rPr>
              <a:t>Mikor és hol írták alá?</a:t>
            </a:r>
            <a:endParaRPr lang="hu-HU" sz="2800" dirty="0">
              <a:solidFill>
                <a:schemeClr val="tx1"/>
              </a:solidFill>
            </a:endParaRPr>
          </a:p>
          <a:p>
            <a:r>
              <a:rPr lang="hu-HU" sz="2400" dirty="0">
                <a:solidFill>
                  <a:schemeClr val="tx1"/>
                </a:solidFill>
              </a:rPr>
              <a:t>1920. június 4-én 16:32-kor írták alá a </a:t>
            </a:r>
            <a:r>
              <a:rPr lang="hu-HU" sz="2400" dirty="0" err="1">
                <a:solidFill>
                  <a:schemeClr val="tx1"/>
                </a:solidFill>
              </a:rPr>
              <a:t>versaillesi</a:t>
            </a:r>
            <a:r>
              <a:rPr lang="hu-HU" sz="2400" dirty="0">
                <a:solidFill>
                  <a:schemeClr val="tx1"/>
                </a:solidFill>
              </a:rPr>
              <a:t> Nagy Trianon-kastély folyosóján, a La </a:t>
            </a:r>
            <a:r>
              <a:rPr lang="hu-HU" sz="2400" dirty="0" err="1">
                <a:solidFill>
                  <a:schemeClr val="tx1"/>
                </a:solidFill>
              </a:rPr>
              <a:t>galérie</a:t>
            </a:r>
            <a:r>
              <a:rPr lang="hu-HU" sz="2400" dirty="0">
                <a:solidFill>
                  <a:schemeClr val="tx1"/>
                </a:solidFill>
              </a:rPr>
              <a:t> des </a:t>
            </a:r>
            <a:r>
              <a:rPr lang="hu-HU" sz="2400" dirty="0" err="1">
                <a:solidFill>
                  <a:schemeClr val="tx1"/>
                </a:solidFill>
              </a:rPr>
              <a:t>Cotelles-ben</a:t>
            </a:r>
            <a:r>
              <a:rPr lang="hu-HU" sz="2400" dirty="0">
                <a:solidFill>
                  <a:schemeClr val="tx1"/>
                </a:solidFill>
              </a:rPr>
              <a:t>.</a:t>
            </a:r>
          </a:p>
          <a:p>
            <a:endParaRPr lang="hu-HU" sz="2400" dirty="0">
              <a:solidFill>
                <a:schemeClr val="tx1"/>
              </a:solidFill>
            </a:endParaRPr>
          </a:p>
          <a:p>
            <a:endParaRPr lang="hu-H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644008" y="4800600"/>
            <a:ext cx="3960440" cy="566738"/>
          </a:xfrm>
        </p:spPr>
        <p:txBody>
          <a:bodyPr>
            <a:normAutofit fontScale="90000"/>
          </a:bodyPr>
          <a:lstStyle/>
          <a:p>
            <a:r>
              <a:rPr lang="hu-HU" sz="2800" dirty="0"/>
              <a:t>              </a:t>
            </a:r>
            <a:r>
              <a:rPr lang="hu-HU" sz="3100" dirty="0"/>
              <a:t>Készítette: </a:t>
            </a:r>
            <a:br>
              <a:rPr lang="hu-HU" sz="3100" dirty="0"/>
            </a:br>
            <a:r>
              <a:rPr lang="hu-HU" sz="3100" dirty="0"/>
              <a:t> Tóth András Kevin 8/b.</a:t>
            </a:r>
          </a:p>
        </p:txBody>
      </p:sp>
      <p:pic>
        <p:nvPicPr>
          <p:cNvPr id="5" name="Kép helye 4" descr="800px-Bátaszék_Trianon_emlékmű.jpg"/>
          <p:cNvPicPr>
            <a:picLocks noGrp="1" noChangeAspect="1"/>
          </p:cNvPicPr>
          <p:nvPr>
            <p:ph type="pic" idx="1"/>
          </p:nvPr>
        </p:nvPicPr>
        <p:blipFill>
          <a:blip r:embed="rId2" cstate="print"/>
          <a:srcRect l="167" r="167"/>
          <a:stretch>
            <a:fillRect/>
          </a:stretch>
        </p:blipFill>
        <p:spPr>
          <a:xfrm>
            <a:off x="683568" y="476672"/>
            <a:ext cx="3960440" cy="2754305"/>
          </a:xfrm>
        </p:spPr>
      </p:pic>
      <p:sp>
        <p:nvSpPr>
          <p:cNvPr id="4" name="Szöveg helye 3"/>
          <p:cNvSpPr>
            <a:spLocks noGrp="1"/>
          </p:cNvSpPr>
          <p:nvPr>
            <p:ph type="body" sz="half" idx="2"/>
          </p:nvPr>
        </p:nvSpPr>
        <p:spPr>
          <a:xfrm>
            <a:off x="4644008" y="5373216"/>
            <a:ext cx="3960440" cy="648072"/>
          </a:xfrm>
        </p:spPr>
        <p:txBody>
          <a:bodyPr>
            <a:normAutofit fontScale="25000" lnSpcReduction="20000"/>
          </a:bodyPr>
          <a:lstStyle/>
          <a:p>
            <a:endParaRPr lang="hu-HU" sz="5900" dirty="0"/>
          </a:p>
          <a:p>
            <a:r>
              <a:rPr lang="hu-HU" sz="5900" dirty="0"/>
              <a:t>                         </a:t>
            </a:r>
            <a:r>
              <a:rPr lang="hu-HU" sz="11200" b="1" dirty="0"/>
              <a:t>2020.06.04.</a:t>
            </a:r>
          </a:p>
        </p:txBody>
      </p:sp>
      <p:pic>
        <p:nvPicPr>
          <p:cNvPr id="6" name="Kép 5" descr="lead_800x600.jpg fotómotázs.jpg"/>
          <p:cNvPicPr>
            <a:picLocks noChangeAspect="1"/>
          </p:cNvPicPr>
          <p:nvPr/>
        </p:nvPicPr>
        <p:blipFill>
          <a:blip r:embed="rId3" cstate="print"/>
          <a:stretch>
            <a:fillRect/>
          </a:stretch>
        </p:blipFill>
        <p:spPr>
          <a:xfrm>
            <a:off x="4788024" y="476672"/>
            <a:ext cx="3744416" cy="2808312"/>
          </a:xfrm>
          <a:prstGeom prst="rect">
            <a:avLst/>
          </a:prstGeom>
        </p:spPr>
      </p:pic>
      <p:pic>
        <p:nvPicPr>
          <p:cNvPr id="7" name="Kép 6" descr="52cd49e2-d363-40ac-975a-5ad68be8fddf.jpg parlament.jpg"/>
          <p:cNvPicPr>
            <a:picLocks noChangeAspect="1"/>
          </p:cNvPicPr>
          <p:nvPr/>
        </p:nvPicPr>
        <p:blipFill>
          <a:blip r:embed="rId4" cstate="print"/>
          <a:stretch>
            <a:fillRect/>
          </a:stretch>
        </p:blipFill>
        <p:spPr>
          <a:xfrm>
            <a:off x="683568" y="3501008"/>
            <a:ext cx="3888432" cy="25922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Kép 1" descr="9873_x500.jpg"/>
          <p:cNvPicPr>
            <a:picLocks noChangeAspect="1"/>
          </p:cNvPicPr>
          <p:nvPr/>
        </p:nvPicPr>
        <p:blipFill>
          <a:blip r:embed="rId2" cstate="print"/>
          <a:stretch>
            <a:fillRect/>
          </a:stretch>
        </p:blipFill>
        <p:spPr>
          <a:xfrm>
            <a:off x="179869" y="404664"/>
            <a:ext cx="8784619" cy="60486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188640"/>
            <a:ext cx="8229600" cy="6336704"/>
          </a:xfrm>
        </p:spPr>
        <p:txBody>
          <a:bodyPr anchor="t">
            <a:noAutofit/>
          </a:bodyPr>
          <a:lstStyle/>
          <a:p>
            <a:r>
              <a:rPr lang="hu-HU" sz="2800" b="1" dirty="0">
                <a:latin typeface="+mn-lt"/>
              </a:rPr>
              <a:t>Magyar félről kik voltak az aláírók?</a:t>
            </a:r>
            <a:br>
              <a:rPr lang="hu-HU" sz="2300" dirty="0">
                <a:latin typeface="+mn-lt"/>
              </a:rPr>
            </a:br>
            <a:r>
              <a:rPr lang="hu-HU" sz="2300" dirty="0">
                <a:latin typeface="+mn-lt"/>
              </a:rPr>
              <a:t>A Magyar Királyság nevében a szerződés aláírói </a:t>
            </a:r>
            <a:r>
              <a:rPr lang="hu-HU" sz="2300" dirty="0" err="1">
                <a:latin typeface="+mn-lt"/>
              </a:rPr>
              <a:t>Benárd</a:t>
            </a:r>
            <a:r>
              <a:rPr lang="hu-HU" sz="2300" dirty="0">
                <a:latin typeface="+mn-lt"/>
              </a:rPr>
              <a:t> Ágoston, a magyar kormány népjóléti és munkaügyi minisztere, küldöttségvezető és </a:t>
            </a:r>
            <a:r>
              <a:rPr lang="hu-HU" sz="2300" dirty="0" err="1">
                <a:latin typeface="+mn-lt"/>
              </a:rPr>
              <a:t>Drasche-Lázár</a:t>
            </a:r>
            <a:r>
              <a:rPr lang="hu-HU" sz="2300" dirty="0">
                <a:latin typeface="+mn-lt"/>
              </a:rPr>
              <a:t> Alfréd rendkívüli követ, államtitkár voltak.</a:t>
            </a:r>
            <a:br>
              <a:rPr lang="hu-HU" sz="2300" dirty="0">
                <a:latin typeface="+mn-lt"/>
              </a:rPr>
            </a:br>
            <a:r>
              <a:rPr lang="hu-HU" sz="2300" dirty="0">
                <a:latin typeface="+mn-lt"/>
              </a:rPr>
              <a:t>A választás azért esett rájuk, mivel a rangos és közismert politikusok egyike sem akarta magát kompromittálni a hazánkra nézve végzetes és máig is meghatározó trianoni békeszerződés aláírásával.</a:t>
            </a:r>
            <a:br>
              <a:rPr lang="hu-HU" sz="2300" dirty="0">
                <a:latin typeface="+mn-lt"/>
              </a:rPr>
            </a:br>
            <a:r>
              <a:rPr lang="hu-HU" sz="2800" b="1" dirty="0">
                <a:latin typeface="+mn-lt"/>
              </a:rPr>
              <a:t>Mit tartalmazott a szerződés?</a:t>
            </a:r>
            <a:br>
              <a:rPr lang="hu-HU" sz="2300" dirty="0">
                <a:latin typeface="+mn-lt"/>
              </a:rPr>
            </a:br>
            <a:r>
              <a:rPr lang="hu-HU" sz="2300" dirty="0">
                <a:latin typeface="+mn-lt"/>
              </a:rPr>
              <a:t>Magyarország felelős a háborúban győztes államoknak okozott károkért és a szerződésben részletesen szabályozzák az ennek következtében teljesítendő jóvátétel feltételeit.</a:t>
            </a:r>
            <a:br>
              <a:rPr lang="hu-HU" sz="2300" dirty="0">
                <a:latin typeface="+mn-lt"/>
              </a:rPr>
            </a:br>
            <a:r>
              <a:rPr lang="hu-HU" sz="2300" dirty="0">
                <a:latin typeface="+mn-lt"/>
              </a:rPr>
              <a:t>A szerződésbe foglalt megállapítások megegyeztek az </a:t>
            </a:r>
            <a:r>
              <a:rPr lang="hu-HU" sz="2300" dirty="0" err="1">
                <a:latin typeface="+mn-lt"/>
              </a:rPr>
              <a:t>Edvard</a:t>
            </a:r>
            <a:r>
              <a:rPr lang="hu-HU" sz="2300" dirty="0">
                <a:latin typeface="+mn-lt"/>
              </a:rPr>
              <a:t> </a:t>
            </a:r>
            <a:r>
              <a:rPr lang="hu-HU" sz="2300" dirty="0" err="1">
                <a:latin typeface="+mn-lt"/>
              </a:rPr>
              <a:t>Beneš</a:t>
            </a:r>
            <a:r>
              <a:rPr lang="hu-HU" sz="2300" dirty="0">
                <a:latin typeface="+mn-lt"/>
              </a:rPr>
              <a:t> cseh politikus véleményével:</a:t>
            </a:r>
            <a:br>
              <a:rPr lang="hu-HU" sz="2300" dirty="0">
                <a:latin typeface="+mn-lt"/>
              </a:rPr>
            </a:br>
            <a:r>
              <a:rPr lang="hu-HU" sz="2300" i="1" dirty="0">
                <a:latin typeface="+mn-lt"/>
              </a:rPr>
              <a:t>„Az egész világ elborzadt ... és megértette, hogy a háborút nem egyedül az egykori Osztrák–Magyar Monarchia végzetes politikája robbantotta ki, hanem sokkal inkább Budapesten, mint Bécsben készítették elő.”</a:t>
            </a:r>
            <a:br>
              <a:rPr lang="hu-HU" sz="2200" dirty="0">
                <a:latin typeface="+mn-lt"/>
              </a:rPr>
            </a:br>
            <a:endParaRPr lang="hu-HU" sz="2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229600" cy="6858000"/>
          </a:xfrm>
        </p:spPr>
        <p:txBody>
          <a:bodyPr>
            <a:noAutofit/>
          </a:bodyPr>
          <a:lstStyle/>
          <a:p>
            <a:r>
              <a:rPr lang="hu-HU" sz="2800" b="1" dirty="0"/>
              <a:t>Az 1920. évi június hó 4. napján a Trianonban kötött békeszerződés 161. cikke:</a:t>
            </a:r>
            <a:br>
              <a:rPr lang="hu-HU" sz="2000" dirty="0"/>
            </a:br>
            <a:r>
              <a:rPr lang="hu-HU" sz="2000" i="1" dirty="0"/>
              <a:t>„Szövetséges és Társult Kormányok kijelentik és Magyarország elismeri, hogy Magyarország és szövetségesei, mint e veszteségek és károk okozói, felelősek mindazokért a veszteségekért és károkért, amelyeket a Szövetséges és Társult Kormányok, valamint polgáraik az Ausztria-Magyarország és szövetségesei támadása folytán rájuk kényszerített háború következményeképpen elszenvedtek.”</a:t>
            </a:r>
            <a:br>
              <a:rPr lang="hu-HU" sz="2000" dirty="0"/>
            </a:br>
            <a:r>
              <a:rPr lang="hu-HU" sz="2000" i="1" dirty="0"/>
              <a:t> </a:t>
            </a:r>
            <a:br>
              <a:rPr lang="hu-HU" sz="2000" dirty="0"/>
            </a:br>
            <a:r>
              <a:rPr lang="hu-HU" sz="2800" b="1" dirty="0"/>
              <a:t>Mi volt az antant hatalmak célja?</a:t>
            </a:r>
            <a:br>
              <a:rPr lang="hu-HU" sz="2000" dirty="0"/>
            </a:br>
            <a:r>
              <a:rPr lang="hu-HU" sz="2000" dirty="0"/>
              <a:t>Németország és a háborúban vele szövetséges országok meggyengítése volt a céljuk és  jelentős háborús jóvátétel követelése, valamint a soknemzetiségű nagyhatalmak egységének megtörése, mint amilyen az Osztrák–Magyar Monarchia vagy az Oszmán Birodalom volt.</a:t>
            </a:r>
            <a:br>
              <a:rPr lang="hu-HU" sz="2000" dirty="0"/>
            </a:br>
            <a:r>
              <a:rPr lang="hu-HU" sz="2000" dirty="0"/>
              <a:t> </a:t>
            </a:r>
            <a:br>
              <a:rPr lang="hu-HU" sz="2000" dirty="0"/>
            </a:br>
            <a:r>
              <a:rPr lang="hu-HU" sz="2800" b="1" dirty="0"/>
              <a:t>Mit tartalmazott az okirat?</a:t>
            </a:r>
            <a:br>
              <a:rPr lang="hu-HU" sz="2000" dirty="0"/>
            </a:br>
            <a:r>
              <a:rPr lang="hu-HU" sz="2000" dirty="0"/>
              <a:t>Magyarország (Magyar Királyság) új határait </a:t>
            </a:r>
            <a:br>
              <a:rPr lang="hu-HU" sz="2000" dirty="0"/>
            </a:br>
            <a:r>
              <a:rPr lang="hu-HU" sz="2000" dirty="0"/>
              <a:t>35 000 főben korlátozta a magyar hadsereg létszámát</a:t>
            </a:r>
            <a:br>
              <a:rPr lang="hu-HU" sz="2000" dirty="0"/>
            </a:br>
            <a:r>
              <a:rPr lang="hu-HU" sz="2000" dirty="0"/>
              <a:t>megtiltotta légierő és nehézfegyverek tartását</a:t>
            </a:r>
            <a:br>
              <a:rPr lang="hu-HU" sz="2000" dirty="0"/>
            </a:br>
            <a:r>
              <a:rPr lang="hu-HU" sz="2000" dirty="0"/>
              <a:t>Népszövetség alapokmányát.</a:t>
            </a:r>
            <a:br>
              <a:rPr lang="hu-HU" sz="2000" dirty="0"/>
            </a:br>
            <a:endParaRPr lang="hu-H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94722"/>
          </a:xfrm>
        </p:spPr>
        <p:txBody>
          <a:bodyPr>
            <a:normAutofit/>
          </a:bodyPr>
          <a:lstStyle/>
          <a:p>
            <a:r>
              <a:rPr lang="hu-HU" sz="2800" b="1" dirty="0"/>
              <a:t>Mikor lépett életbe?</a:t>
            </a:r>
            <a:br>
              <a:rPr lang="hu-HU" sz="2200" dirty="0"/>
            </a:br>
            <a:r>
              <a:rPr lang="hu-HU" sz="2200" dirty="0"/>
              <a:t>1921. július 31-én.</a:t>
            </a:r>
            <a:br>
              <a:rPr lang="hu-HU" sz="2200" dirty="0"/>
            </a:br>
            <a:r>
              <a:rPr lang="hu-HU" sz="2200" dirty="0"/>
              <a:t> </a:t>
            </a:r>
            <a:br>
              <a:rPr lang="hu-HU" sz="2200" dirty="0"/>
            </a:br>
            <a:r>
              <a:rPr lang="hu-HU" sz="2800" b="1" dirty="0"/>
              <a:t>Ki nem írta alá? – az  Amerikai Egyesült Államok.</a:t>
            </a:r>
            <a:br>
              <a:rPr lang="hu-HU" sz="2200" dirty="0"/>
            </a:br>
            <a:r>
              <a:rPr lang="hu-HU" sz="2200" dirty="0"/>
              <a:t>A szerződést nem írta alá a szintén az antanthoz tartozó Amerikai Egyesült Államok, nem lett tagja a Népszövetségnek sem. Az USA és Magyarország később Washingtonban kötött békét: ez a Népszövetségre vonatkozó cikkelyek kivételével szó szerint megegyezik a trianoni szerződés szövegével. Az I. világháború utáni kényszer-békerend összeomlott.</a:t>
            </a:r>
            <a:br>
              <a:rPr lang="hu-HU" sz="2200" dirty="0"/>
            </a:br>
            <a:r>
              <a:rPr lang="hu-HU" sz="2200" dirty="0"/>
              <a:t> </a:t>
            </a:r>
            <a:br>
              <a:rPr lang="hu-HU" sz="2200" dirty="0"/>
            </a:br>
            <a:r>
              <a:rPr lang="hu-HU" sz="2800" b="1" dirty="0"/>
              <a:t>Emlékezés: Nemzeti összetartozás napja:</a:t>
            </a:r>
            <a:br>
              <a:rPr lang="hu-HU" sz="2200" dirty="0"/>
            </a:br>
            <a:r>
              <a:rPr lang="hu-HU" sz="2200" dirty="0"/>
              <a:t>A trianoni békeszerződésre emlékezve június 4-ét a magyar Országgyűlés 2010-ben nemzeti összetartozás napjává nyilvánította.</a:t>
            </a:r>
            <a:br>
              <a:rPr lang="hu-HU" sz="2000" dirty="0"/>
            </a:br>
            <a:endParaRPr lang="hu-H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3" name="Kép 2" descr="nemzeti-osszetartozas-napja_0.png"/>
          <p:cNvPicPr>
            <a:picLocks noChangeAspect="1"/>
          </p:cNvPicPr>
          <p:nvPr/>
        </p:nvPicPr>
        <p:blipFill>
          <a:blip r:embed="rId2" cstate="print"/>
          <a:stretch>
            <a:fillRect/>
          </a:stretch>
        </p:blipFill>
        <p:spPr>
          <a:xfrm>
            <a:off x="179512" y="1196752"/>
            <a:ext cx="8761212" cy="48965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178698"/>
          </a:xfrm>
        </p:spPr>
        <p:txBody>
          <a:bodyPr>
            <a:normAutofit/>
          </a:bodyPr>
          <a:lstStyle/>
          <a:p>
            <a:r>
              <a:rPr lang="hu-HU" sz="2800" b="1" dirty="0"/>
              <a:t>Milyenek lettek Magyarország új adatai?</a:t>
            </a:r>
            <a:br>
              <a:rPr lang="hu-HU" sz="2000" b="1" dirty="0"/>
            </a:br>
            <a:r>
              <a:rPr lang="hu-HU" sz="2000" dirty="0"/>
              <a:t> </a:t>
            </a:r>
            <a:br>
              <a:rPr lang="hu-HU" sz="2000" b="1" dirty="0"/>
            </a:br>
            <a:r>
              <a:rPr lang="hu-HU" sz="2800" b="1" dirty="0"/>
              <a:t>Területe:</a:t>
            </a:r>
            <a:br>
              <a:rPr lang="hu-HU" sz="2000" dirty="0"/>
            </a:br>
            <a:r>
              <a:rPr lang="hu-HU" sz="2000" dirty="0"/>
              <a:t>Az 1920-ban függetlenné vált Fiumei Szabadállamot 1924-ben Olaszországhoz csatolták.</a:t>
            </a:r>
            <a:br>
              <a:rPr lang="hu-HU" sz="2000" dirty="0"/>
            </a:br>
            <a:r>
              <a:rPr lang="hu-HU" sz="2000" dirty="0"/>
              <a:t>A 325 411 km² összterületű Magyar Királyság széthullott.</a:t>
            </a:r>
            <a:br>
              <a:rPr lang="hu-HU" sz="2000" dirty="0"/>
            </a:br>
            <a:r>
              <a:rPr lang="hu-HU" sz="2000" dirty="0"/>
              <a:t> A 282 870 km² területű Magyarország 67%-át, Horvátországgal együtt 71%-át elvesztette. Területe 92 952 km²</a:t>
            </a:r>
            <a:r>
              <a:rPr lang="hu-HU" sz="2000" dirty="0" err="1"/>
              <a:t>-re</a:t>
            </a:r>
            <a:r>
              <a:rPr lang="hu-HU" sz="2000" dirty="0"/>
              <a:t> csökkent.</a:t>
            </a:r>
            <a:br>
              <a:rPr lang="hu-HU" sz="2000" dirty="0"/>
            </a:br>
            <a:br>
              <a:rPr lang="hu-HU" sz="2000" dirty="0"/>
            </a:br>
            <a:r>
              <a:rPr lang="hu-HU" sz="2800" b="1" dirty="0"/>
              <a:t>Lakossága:</a:t>
            </a:r>
            <a:br>
              <a:rPr lang="hu-HU" sz="2000" dirty="0"/>
            </a:br>
            <a:r>
              <a:rPr lang="hu-HU" sz="2000" dirty="0"/>
              <a:t>Lakosságának pedig több mint a felét elvesztette, az 1910-ben még 18 264 533 fős ország lakossága 7 615 117 főre esett vissza. </a:t>
            </a:r>
            <a:br>
              <a:rPr lang="hu-HU" sz="2000" dirty="0"/>
            </a:br>
            <a:r>
              <a:rPr lang="hu-HU" sz="2000" dirty="0"/>
              <a:t>A soproni népszavazást, majd az 1920 és 1924 között lezajlott területcserék és népszavazások okán Magyarország területe 92952 km²</a:t>
            </a:r>
            <a:r>
              <a:rPr lang="hu-HU" sz="2000" dirty="0" err="1"/>
              <a:t>-ről</a:t>
            </a:r>
            <a:r>
              <a:rPr lang="hu-HU" sz="2000" dirty="0"/>
              <a:t>, 93075 km²</a:t>
            </a:r>
            <a:r>
              <a:rPr lang="hu-HU" sz="2000" dirty="0" err="1"/>
              <a:t>-re</a:t>
            </a:r>
            <a:r>
              <a:rPr lang="hu-HU" sz="2000" dirty="0"/>
              <a:t> nőtt az 1938-as határváltozásokig. </a:t>
            </a:r>
            <a:br>
              <a:rPr lang="hu-HU" sz="2000" dirty="0"/>
            </a:br>
            <a:r>
              <a:rPr lang="hu-HU" sz="2000" dirty="0"/>
              <a:t>A népszavazás eredményeként 355 km² visszakerült Magyarországhoz.</a:t>
            </a:r>
            <a:br>
              <a:rPr lang="hu-HU" sz="2000" dirty="0"/>
            </a:br>
            <a:endParaRPr lang="hu-H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20000"/>
              </a:srgbClr>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2" name="Kép 1" descr="trianon10_magyarok elhelyezkedése.jpg"/>
          <p:cNvPicPr>
            <a:picLocks noChangeAspect="1"/>
          </p:cNvPicPr>
          <p:nvPr/>
        </p:nvPicPr>
        <p:blipFill>
          <a:blip r:embed="rId2" cstate="print"/>
          <a:stretch>
            <a:fillRect/>
          </a:stretch>
        </p:blipFill>
        <p:spPr>
          <a:xfrm>
            <a:off x="683568" y="620688"/>
            <a:ext cx="8136904" cy="5760640"/>
          </a:xfrm>
          <a:prstGeom prst="rect">
            <a:avLst/>
          </a:prstGeom>
        </p:spPr>
      </p:pic>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49c890b6-b4ae-4eb5-9e88-42534cd045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28B3724B83B34287D16668E649785E" ma:contentTypeVersion="11" ma:contentTypeDescription="Create a new document." ma:contentTypeScope="" ma:versionID="04739fd7e451c71411cfd0d985a0dee4">
  <xsd:schema xmlns:xsd="http://www.w3.org/2001/XMLSchema" xmlns:xs="http://www.w3.org/2001/XMLSchema" xmlns:p="http://schemas.microsoft.com/office/2006/metadata/properties" xmlns:ns2="49c890b6-b4ae-4eb5-9e88-42534cd04591" targetNamespace="http://schemas.microsoft.com/office/2006/metadata/properties" ma:root="true" ma:fieldsID="4f9d3fc16e08694449a1f57ff3a343ab" ns2:_="">
    <xsd:import namespace="49c890b6-b4ae-4eb5-9e88-42534cd0459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890b6-b4ae-4eb5-9e88-42534cd0459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16A32-AAC6-48F9-8E0C-927351089E40}">
  <ds:schemaRefs>
    <ds:schemaRef ds:uri="http://schemas.microsoft.com/office/2006/metadata/properties"/>
    <ds:schemaRef ds:uri="http://schemas.microsoft.com/office/infopath/2007/PartnerControls"/>
    <ds:schemaRef ds:uri="49c890b6-b4ae-4eb5-9e88-42534cd04591"/>
  </ds:schemaRefs>
</ds:datastoreItem>
</file>

<file path=customXml/itemProps2.xml><?xml version="1.0" encoding="utf-8"?>
<ds:datastoreItem xmlns:ds="http://schemas.openxmlformats.org/officeDocument/2006/customXml" ds:itemID="{DACA4B4E-3944-4755-87D2-5FC2CC7FF490}">
  <ds:schemaRefs>
    <ds:schemaRef ds:uri="http://schemas.microsoft.com/sharepoint/v3/contenttype/forms"/>
  </ds:schemaRefs>
</ds:datastoreItem>
</file>

<file path=customXml/itemProps3.xml><?xml version="1.0" encoding="utf-8"?>
<ds:datastoreItem xmlns:ds="http://schemas.openxmlformats.org/officeDocument/2006/customXml" ds:itemID="{B6EA306D-1EB5-48DA-9BF3-E1F35A37B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c890b6-b4ae-4eb5-9e88-42534cd045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TotalTime>
  <Words>1753</Words>
  <Application>Microsoft Office PowerPoint</Application>
  <PresentationFormat>Diavetítés a képernyőre (4:3 oldalarány)</PresentationFormat>
  <Paragraphs>33</Paragraphs>
  <Slides>20</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20</vt:i4>
      </vt:variant>
    </vt:vector>
  </HeadingPairs>
  <TitlesOfParts>
    <vt:vector size="23" baseType="lpstr">
      <vt:lpstr>Arial</vt:lpstr>
      <vt:lpstr>Calibri</vt:lpstr>
      <vt:lpstr>Office-téma</vt:lpstr>
      <vt:lpstr>Trianoni békeszerződés </vt:lpstr>
      <vt:lpstr>PowerPoint-bemutató</vt:lpstr>
      <vt:lpstr>PowerPoint-bemutató</vt:lpstr>
      <vt:lpstr>Magyar félről kik voltak az aláírók? A Magyar Királyság nevében a szerződés aláírói Benárd Ágoston, a magyar kormány népjóléti és munkaügyi minisztere, küldöttségvezető és Drasche-Lázár Alfréd rendkívüli követ, államtitkár voltak. A választás azért esett rájuk, mivel a rangos és közismert politikusok egyike sem akarta magát kompromittálni a hazánkra nézve végzetes és máig is meghatározó trianoni békeszerződés aláírásával. Mit tartalmazott a szerződés? Magyarország felelős a háborúban győztes államoknak okozott károkért és a szerződésben részletesen szabályozzák az ennek következtében teljesítendő jóvátétel feltételeit. A szerződésbe foglalt megállapítások megegyeztek az Edvard Beneš cseh politikus véleményével: „Az egész világ elborzadt ... és megértette, hogy a háborút nem egyedül az egykori Osztrák–Magyar Monarchia végzetes politikája robbantotta ki, hanem sokkal inkább Budapesten, mint Bécsben készítették elő.” </vt:lpstr>
      <vt:lpstr>Az 1920. évi június hó 4. napján a Trianonban kötött békeszerződés 161. cikke: „Szövetséges és Társult Kormányok kijelentik és Magyarország elismeri, hogy Magyarország és szövetségesei, mint e veszteségek és károk okozói, felelősek mindazokért a veszteségekért és károkért, amelyeket a Szövetséges és Társult Kormányok, valamint polgáraik az Ausztria-Magyarország és szövetségesei támadása folytán rájuk kényszerített háború következményeképpen elszenvedtek.”   Mi volt az antant hatalmak célja? Németország és a háborúban vele szövetséges országok meggyengítése volt a céljuk és  jelentős háborús jóvátétel követelése, valamint a soknemzetiségű nagyhatalmak egységének megtörése, mint amilyen az Osztrák–Magyar Monarchia vagy az Oszmán Birodalom volt.   Mit tartalmazott az okirat? Magyarország (Magyar Királyság) új határait  35 000 főben korlátozta a magyar hadsereg létszámát megtiltotta légierő és nehézfegyverek tartását Népszövetség alapokmányát. </vt:lpstr>
      <vt:lpstr>Mikor lépett életbe? 1921. július 31-én.   Ki nem írta alá? – az  Amerikai Egyesült Államok. A szerződést nem írta alá a szintén az antanthoz tartozó Amerikai Egyesült Államok, nem lett tagja a Népszövetségnek sem. Az USA és Magyarország később Washingtonban kötött békét: ez a Népszövetségre vonatkozó cikkelyek kivételével szó szerint megegyezik a trianoni szerződés szövegével. Az I. világháború utáni kényszer-békerend összeomlott.   Emlékezés: Nemzeti összetartozás napja: A trianoni békeszerződésre emlékezve június 4-ét a magyar Országgyűlés 2010-ben nemzeti összetartozás napjává nyilvánította. </vt:lpstr>
      <vt:lpstr>PowerPoint-bemutató</vt:lpstr>
      <vt:lpstr>Milyenek lettek Magyarország új adatai?   Területe: Az 1920-ban függetlenné vált Fiumei Szabadállamot 1924-ben Olaszországhoz csatolták. A 325 411 km² összterületű Magyar Királyság széthullott.  A 282 870 km² területű Magyarország 67%-át, Horvátországgal együtt 71%-át elvesztette. Területe 92 952 km²-re csökkent.  Lakossága: Lakosságának pedig több mint a felét elvesztette, az 1910-ben még 18 264 533 fős ország lakossága 7 615 117 főre esett vissza.  A soproni népszavazást, majd az 1920 és 1924 között lezajlott területcserék és népszavazások okán Magyarország területe 92952 km²-ről, 93075 km²-re nőtt az 1938-as határváltozásokig.  A népszavazás eredményeként 355 km² visszakerült Magyarországhoz. </vt:lpstr>
      <vt:lpstr>PowerPoint-bemutató</vt:lpstr>
      <vt:lpstr>   Melyek voltak a kettévágott települések? Néhány esetben az új határok belterületen vágtak szét egyes településeket.  Dél-Komárom és Észak-Komárom, Nagylak, Somoskő. Gyakran fordult elő, hogy egyes külterületi részeket vágott el a központi belterülettől az új országhatár, s az elvágott rész önálló községgé szerveződött. Néhány példa:  Sátoraljaújhely határából Karlatanya, a mai Újhely Nagyszalonta határából a mai Újszalonta Ottlaka határából a mai Pusztaottlaka Szabadka határából a mai Csikéria, Kelebia és Tompa Doborgaz, Keszölcés, Süly és Vajka határából a mai Dunasziget Balassagyarmat nagyobbik része Magyarországon maradt, csehszlovák oldalra eső részéből jött létre Tótgyarmat. Ennél is gyakrabban fordult elő, hogy egyes elvágott külterületi részeket az új országhatár miatt más településekhez csatoltak. Példák:  Pomogy határából a ma Sarródhoz tartozó Mekszikópuszta, mai nevén Fertőújlak Féltorony határából az először Hegyeshalomhoz, majd 1946 óta Várbaloghoz tartozó Albertkázmérpuszta A Helemba községhez tartozó Helemba-sziget Esztergomhoz került, mert az a Duna sodorvonalától és a hajózási útvonaltól délre fekszik. </vt:lpstr>
      <vt:lpstr> Milyen katonai rendelkezések voltak érvényben? A békeszerződés katonai rendelkezése szerint Magyarországon meg kellett szüntetni az általános hadkötelezettséget. Csak önkéntes haderő lehetett, összesen 35 000 fővel (1 750 fő tiszt és 1 313 altiszt, a többi sorkatona). A szerződés megtiltotta vezérkar felállítását, hadsereg és hadtest szintek megszervezését. A fegyverzet terén 40 250 puskát, 525 géppuskát, 140 aknavetőt és 105 tüzérségi löveget engedélyeztek. A hadseregnek páncélozott járművei és repülőgépei sem lehettek. A dunai flottilla összesen három felderítő századdal rendelkezhetett. Nem engedélyezték repülőgépek és hadihajók gyártását. Az adriai hadiflottát elkobozták az olaszok részére. Milyen demográfiai következményei lettek?  A világháború után a Magyar Királyság lakóinak száma 20 886 487-ről 7 615 117-re esett vissza. 1910-ben a Magyar Királyságban élő magyar népesség az össznépesség kb. 48,1%-át tette ki. A békeszerződés során az országhatárok megvonása gyakran nem követte a nyelvi vagy nemzetiségi határokat. Sok esetben egységes tömbben élő magyar lakosságú területeket is elcsatoltak. Mintegy 3,3 millió magyar rekedt kívül az új magyar állam határain. </vt:lpstr>
      <vt:lpstr>PowerPoint-bemutató</vt:lpstr>
      <vt:lpstr>  Egyéb veszteségek: A magyar nemzetiségűek lélekszáma az elcsatolt területeken az 1910-es népszámlálás alapján: ma Szlovákiához tartozó területen: 884 000 fő, a helyi lakosság 30%-a; Árva vármegye és Szepes vármegye Lengyelországhoz került részein: 1000 fő, a helyi lakosság 1,2%-a; ma Romániához tartozó területen: 1 662 000 fő, a helyi lakosság 32%-a; ma Szerbiához tartozó területen: 420 000 fő, a helyi lakosság 28%-a; ma Ukrajnához tartozó területen: 183 000 fő, a helyi lakosság 30%-a; Horvátországban: 121 000 fő, a helyi lakosság 3,5%-a; ma Szlovéniához tartozó területen: 20 800 fő, a helyi lakosság 1,6%-a; ma Ausztriához tartozó területen Burgenlandban: 26 200 fő, a helyi lakosság 9%-a; Fiume városában (ma Horvátország része): 7000 fő, a helyi lakosság 24%-a.  A korábbi Magyar Királyságból a termőföld 61,4%-a, a faállomány 88%-a, a vasúthálózat 62,2%-a, a kiépített utak 64,5%-a, a nyersvas 83,1%-a, az ipartelepek 55,7%-a, a hitel- és bankintézetek 67%-a került a szomszédos országok birtokába.  Egyéb intézkedések közé tartozott, hogy nem épülhet Magyarországon vasút egynél több sínpárral. Magyarország azokról az Európán kívüli területi előjogokról is lemondott, amelyek a korábbi Osztrák–Magyar Monarchia területéhez tartoztak. </vt:lpstr>
      <vt:lpstr>  Mit szóltak a magyar emberek?  A magyar közvélemény így látta Trianont:    „Felbontották Ausztriát, hogy ne tűrjenek Európában sok nemzet felett zsarnokoskodó egy államot. És egy Ausztria helyett csináltak csehekből, morvákból, szlovákokból, lengyelekből, magyarokból, németekből, kisoroszokból álló Csehszlovákiát; csináltak románokból, németekből, szerbekből, bulgárokból, törökökből, tatárokból, cigányokból álló Romániát; csináltak szerbekből, bosnyákokból, horvátokból, szlovénekből, törökökből, montenegróiakból, vendekből, románokból, albánokból, olaszokból, cincárokból álló Jugoszláviát. Vagyis csináltak egy Ausztria helyett négyet.”-   írta Dr. Légrády Ottó: Igazságot Magyarországnak (1930) című írásában.    Hatvan évvel később bebizonyosodott, hogy ezek a kreált államok nem életképesek, sorban felbomlottak, volt amelyik békességben, volt amelyik háborúban. Ma már csak Ausztria, Lengyelország és Románia olyan állam, amelyik létezik még a trianoni szerződés által Magyarország területéből részesülő államok közül. </vt:lpstr>
      <vt:lpstr>Milyen utóélete lett a békeszerződésnek?   A magyar külpolitikát a második világháború végéig egyértelműen a határrevíziós törekvéseknek rendelték alá, a vezető politikában a „mindent vissza” hívei többségben voltak a kompromisszumra is hajlandókhoz (például a székely-magyar korridort követelőkhöz) képest. Horthy azonban óvatosan közelítette a kérdést, Anglia segítségében bízott. A fegyverkezési és egyéb korlátozásokat 1937-ben felmondta a magyar kormány. Az elveszített területek egy részét a második világháború előtt és alatt a bécsi döntésekkel és német szövetségben fegyveres akciókkal az ország visszaszerezte. Az első bécsi döntéssel a Felvidék és Kárpátalja déli többségében magyarlakta részét, Csehszlovákia német elfoglalásakor Kárpátalját, a második bécsi döntéssel Észak-Erdélyt, Jugoszlávia német lerohanását követően pedig Muraközt, Muravidéket, Dél-Baranyát és a Bácskát. Az 1947-es párizsi békeszerződés visszaállította az 1937-es határokat, de három Pozsonnyal szemben lévő falu, Oroszvár, Horvátjárfalu és Dunacsún, az ún. pozsonyi hídfő átkerült Csehszlovákiához.  </vt:lpstr>
      <vt:lpstr> Trianonra emlékezés a mindennapokban: Az országban több város is emlékművet állított. </vt:lpstr>
      <vt:lpstr>PowerPoint-bemutató</vt:lpstr>
      <vt:lpstr> A 100 éves évfordulóra a Magyar Érmekibocsátó Kft színarannyal bevont emlékérmet bocsátott ki a nemzeti összefogásról. </vt:lpstr>
      <vt:lpstr>Így emlékezik ma az ország 1920-ra:</vt:lpstr>
      <vt:lpstr>              Készítette:   Tóth András Kevin 8/b.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Trianoni békeszerződés</dc:title>
  <dc:creator>ISELSBERG</dc:creator>
  <cp:lastModifiedBy>Magdolna Soproniné Iván</cp:lastModifiedBy>
  <cp:revision>15</cp:revision>
  <dcterms:created xsi:type="dcterms:W3CDTF">2020-05-31T11:41:45Z</dcterms:created>
  <dcterms:modified xsi:type="dcterms:W3CDTF">2020-06-03T16:29:30Z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0x0101004928B3724B83B34287D16668E649785E</vt:lpwstr>
  </property>
</Properties>
</file>