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sldIdLst>
    <p:sldId id="256" r:id="rId5"/>
    <p:sldId id="270" r:id="rId6"/>
    <p:sldId id="271" r:id="rId7"/>
    <p:sldId id="272" r:id="rId8"/>
    <p:sldId id="258" r:id="rId9"/>
    <p:sldId id="257" r:id="rId10"/>
    <p:sldId id="263" r:id="rId11"/>
    <p:sldId id="261" r:id="rId12"/>
    <p:sldId id="264" r:id="rId13"/>
    <p:sldId id="266" r:id="rId14"/>
    <p:sldId id="265" r:id="rId15"/>
    <p:sldId id="269" r:id="rId16"/>
    <p:sldId id="268" r:id="rId17"/>
    <p:sldId id="267" r:id="rId1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BEBE"/>
    <a:srgbClr val="D0465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4A36F-DF57-451D-8F8E-200A3EB2636C}" v="1" dt="2020-06-03T18:23:34.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9" autoAdjust="0"/>
    <p:restoredTop sz="94660" autoAdjust="0"/>
  </p:normalViewPr>
  <p:slideViewPr>
    <p:cSldViewPr snapToGrid="0" showGuides="1">
      <p:cViewPr varScale="1">
        <p:scale>
          <a:sx n="86" d="100"/>
          <a:sy n="86" d="100"/>
        </p:scale>
        <p:origin x="-78" y="-3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olna Soproniné Iván" userId="117d6aec00fe7af1" providerId="LiveId" clId="{0904A36F-DF57-451D-8F8E-200A3EB2636C}"/>
    <pc:docChg chg="custSel modSld">
      <pc:chgData name="Magdolna Soproniné Iván" userId="117d6aec00fe7af1" providerId="LiveId" clId="{0904A36F-DF57-451D-8F8E-200A3EB2636C}" dt="2020-06-03T18:24:51.804" v="95" actId="1076"/>
      <pc:docMkLst>
        <pc:docMk/>
      </pc:docMkLst>
      <pc:sldChg chg="addSp delSp modSp mod">
        <pc:chgData name="Magdolna Soproniné Iván" userId="117d6aec00fe7af1" providerId="LiveId" clId="{0904A36F-DF57-451D-8F8E-200A3EB2636C}" dt="2020-06-03T18:24:51.804" v="95" actId="1076"/>
        <pc:sldMkLst>
          <pc:docMk/>
          <pc:sldMk cId="869286844" sldId="256"/>
        </pc:sldMkLst>
        <pc:spChg chg="mod">
          <ac:chgData name="Magdolna Soproniné Iván" userId="117d6aec00fe7af1" providerId="LiveId" clId="{0904A36F-DF57-451D-8F8E-200A3EB2636C}" dt="2020-06-03T18:24:51.804" v="95" actId="1076"/>
          <ac:spMkLst>
            <pc:docMk/>
            <pc:sldMk cId="869286844" sldId="256"/>
            <ac:spMk id="3" creationId="{00000000-0000-0000-0000-000000000000}"/>
          </ac:spMkLst>
        </pc:spChg>
        <pc:spChg chg="add del mod">
          <ac:chgData name="Magdolna Soproniné Iván" userId="117d6aec00fe7af1" providerId="LiveId" clId="{0904A36F-DF57-451D-8F8E-200A3EB2636C}" dt="2020-06-03T18:24:43.374" v="94" actId="21"/>
          <ac:spMkLst>
            <pc:docMk/>
            <pc:sldMk cId="869286844" sldId="256"/>
            <ac:spMk id="4" creationId="{2D4076E8-0E4E-4C89-A805-372F4D01DFF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265193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41984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73302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409255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79085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4014833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310996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287343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398032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59351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890ECFE2-0FA4-4D5D-8C8B-25E1B53407D8}" type="datetimeFigureOut">
              <a:rPr lang="hu-HU" smtClean="0"/>
              <a:pPr/>
              <a:t>2020.06.05.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2187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ECFE2-0FA4-4D5D-8C8B-25E1B53407D8}" type="datetimeFigureOut">
              <a:rPr lang="hu-HU" smtClean="0"/>
              <a:pPr/>
              <a:t>2020.06.05.</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9F863-61A9-439A-9A18-F18875F4EBAA}" type="slidenum">
              <a:rPr lang="hu-HU" smtClean="0"/>
              <a:pPr/>
              <a:t>‹#›</a:t>
            </a:fld>
            <a:endParaRPr lang="hu-HU"/>
          </a:p>
        </p:txBody>
      </p:sp>
    </p:spTree>
    <p:extLst>
      <p:ext uri="{BB962C8B-B14F-4D97-AF65-F5344CB8AC3E}">
        <p14:creationId xmlns:p14="http://schemas.microsoft.com/office/powerpoint/2010/main" xmlns="" val="35716122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NUL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727200" y="1214438"/>
            <a:ext cx="9144000" cy="2387600"/>
          </a:xfrm>
        </p:spPr>
        <p:txBody>
          <a:bodyPr>
            <a:normAutofit/>
          </a:bodyPr>
          <a:lstStyle/>
          <a:p>
            <a:r>
              <a:rPr lang="hu-HU" sz="8800"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rPr>
              <a:t>Trianon 100</a:t>
            </a:r>
          </a:p>
        </p:txBody>
      </p:sp>
      <p:sp>
        <p:nvSpPr>
          <p:cNvPr id="3" name="Alcím 2"/>
          <p:cNvSpPr>
            <a:spLocks noGrp="1"/>
          </p:cNvSpPr>
          <p:nvPr>
            <p:ph type="subTitle" idx="1"/>
          </p:nvPr>
        </p:nvSpPr>
        <p:spPr>
          <a:xfrm>
            <a:off x="4466376" y="6030119"/>
            <a:ext cx="9144000" cy="1655762"/>
          </a:xfrm>
        </p:spPr>
        <p:txBody>
          <a:bodyPr/>
          <a:lstStyle/>
          <a:p>
            <a:r>
              <a:rPr lang="hu-HU" dirty="0"/>
              <a:t>Készítette: Vámos Vince 7.c osztályos tanuló</a:t>
            </a:r>
          </a:p>
        </p:txBody>
      </p:sp>
      <p:pic>
        <p:nvPicPr>
          <p:cNvPr id="6" name="14-Nélküled">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435645" y="211667"/>
            <a:ext cx="564444" cy="609600"/>
          </a:xfrm>
          <a:prstGeom prst="rect">
            <a:avLst/>
          </a:prstGeom>
        </p:spPr>
      </p:pic>
    </p:spTree>
    <p:extLst>
      <p:ext uri="{BB962C8B-B14F-4D97-AF65-F5344CB8AC3E}">
        <p14:creationId xmlns:p14="http://schemas.microsoft.com/office/powerpoint/2010/main" xmlns="" val="869286844"/>
      </p:ext>
    </p:extLst>
  </p:cSld>
  <p:clrMapOvr>
    <a:masterClrMapping/>
  </p:clrMapOvr>
  <mc:AlternateContent xmlns:mc="http://schemas.openxmlformats.org/markup-compatibility/2006">
    <mc:Choice xmlns:p14="http://schemas.microsoft.com/office/powerpoint/2010/main" xmlns="" Requires="p14">
      <p:transition spd="slow" p14:dur="3400" advTm="5000">
        <p14:revea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1850" y="609600"/>
            <a:ext cx="10515600" cy="6129867"/>
          </a:xfrm>
        </p:spPr>
        <p:txBody>
          <a:bodyPr>
            <a:noAutofit/>
          </a:bodyPr>
          <a:lstStyle/>
          <a:p>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Juhász Gyula: Trianon</a:t>
            </a:r>
            <a:r>
              <a:rPr lang="hu-HU" sz="1800" baseline="-25000" dirty="0">
                <a:solidFill>
                  <a:schemeClr val="bg1"/>
                </a:solidFill>
                <a:effectLst>
                  <a:outerShdw blurRad="38100" dist="38100" dir="2700000" algn="tl">
                    <a:srgbClr val="000000">
                      <a:alpha val="43137"/>
                    </a:srgbClr>
                  </a:outerShdw>
                </a:effectLst>
                <a:latin typeface="Arial Black" panose="020B0A04020102020204" pitchFamily="34" charset="0"/>
              </a:rPr>
              <a:t>(részlet)</a:t>
            </a: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Nem kell beszélni róla sohasem,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De mindig, mindig gondoljunk reá.</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Mert nem lehet feledni, nem, soha,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Amíg magyar lesz és emlékezet,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Jog és igazság, becsület, remény,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Hogy volt nekünk egy országunk e földön,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Melyet magyar erő szerzett vitézül,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S magyar szív és ész tartott meg bizony.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Egy ezer évnek vére, könnye és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Verejtékes munkája adta meg </a:t>
            </a:r>
            <a:b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2800" dirty="0">
                <a:solidFill>
                  <a:schemeClr val="bg1"/>
                </a:solidFill>
                <a:effectLst>
                  <a:outerShdw blurRad="38100" dist="38100" dir="2700000" algn="tl">
                    <a:srgbClr val="000000">
                      <a:alpha val="43137"/>
                    </a:srgbClr>
                  </a:outerShdw>
                </a:effectLst>
                <a:latin typeface="Arial Black" panose="020B0A04020102020204" pitchFamily="34" charset="0"/>
              </a:rPr>
              <a:t>Szent jussunkat e drága hagyatékhoz. </a:t>
            </a:r>
            <a:r>
              <a:rPr lang="hu-HU" sz="3200" dirty="0">
                <a:solidFill>
                  <a:schemeClr val="bg1"/>
                </a:solidFill>
                <a:latin typeface="Arial Black" panose="020B0A04020102020204" pitchFamily="34" charset="0"/>
              </a:rPr>
              <a:t/>
            </a:r>
            <a:br>
              <a:rPr lang="hu-HU" sz="3200" dirty="0">
                <a:solidFill>
                  <a:schemeClr val="bg1"/>
                </a:solidFill>
                <a:latin typeface="Arial Black" panose="020B0A04020102020204" pitchFamily="34" charset="0"/>
              </a:rPr>
            </a:br>
            <a:endParaRPr lang="hu-HU" sz="3200" dirty="0">
              <a:solidFill>
                <a:schemeClr val="bg1"/>
              </a:solidFill>
              <a:latin typeface="Arial Black" panose="020B0A04020102020204" pitchFamily="34" charset="0"/>
            </a:endParaRPr>
          </a:p>
        </p:txBody>
      </p:sp>
      <p:sp>
        <p:nvSpPr>
          <p:cNvPr id="3" name="Szöveg helye 2"/>
          <p:cNvSpPr>
            <a:spLocks noGrp="1"/>
          </p:cNvSpPr>
          <p:nvPr>
            <p:ph type="body" idx="1"/>
          </p:nvPr>
        </p:nvSpPr>
        <p:spPr>
          <a:xfrm>
            <a:off x="11017956" y="4589463"/>
            <a:ext cx="329494" cy="1500187"/>
          </a:xfrm>
        </p:spPr>
        <p:txBody>
          <a:bodyPr/>
          <a:lstStyle/>
          <a:p>
            <a:endParaRPr lang="hu-HU" dirty="0"/>
          </a:p>
        </p:txBody>
      </p:sp>
    </p:spTree>
    <p:extLst>
      <p:ext uri="{BB962C8B-B14F-4D97-AF65-F5344CB8AC3E}">
        <p14:creationId xmlns:p14="http://schemas.microsoft.com/office/powerpoint/2010/main" xmlns="" val="2850721750"/>
      </p:ext>
    </p:extLst>
  </p:cSld>
  <p:clrMapOvr>
    <a:masterClrMapping/>
  </p:clrMapOvr>
  <mc:AlternateContent xmlns:mc="http://schemas.openxmlformats.org/markup-compatibility/2006">
    <mc:Choice xmlns:p14="http://schemas.microsoft.com/office/powerpoint/2010/main" xmlns="" Requires="p14">
      <p:transition spd="slow" p14:dur="3400" advTm="25000">
        <p14:reveal/>
      </p:transition>
    </mc:Choice>
    <mc:Fallback>
      <p:transition spd="slow" advTm="2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dirty="0">
                <a:effectLst>
                  <a:outerShdw blurRad="38100" dist="38100" dir="2700000" algn="tl">
                    <a:srgbClr val="000000">
                      <a:alpha val="43137"/>
                    </a:srgbClr>
                  </a:outerShdw>
                </a:effectLst>
                <a:latin typeface="Arial Black" panose="020B0A04020102020204" pitchFamily="34" charset="0"/>
              </a:rPr>
              <a:t>„Percre se feledd, hogy testvéred minden magyar, bárhol is éljen.”</a:t>
            </a:r>
            <a:br>
              <a:rPr lang="hu-HU" sz="4000" dirty="0">
                <a:effectLst>
                  <a:outerShdw blurRad="38100" dist="38100" dir="2700000" algn="tl">
                    <a:srgbClr val="000000">
                      <a:alpha val="43137"/>
                    </a:srgbClr>
                  </a:outerShdw>
                </a:effectLst>
                <a:latin typeface="Arial Black" panose="020B0A04020102020204" pitchFamily="34" charset="0"/>
              </a:rPr>
            </a:br>
            <a:r>
              <a:rPr lang="hu-HU" sz="4000" dirty="0">
                <a:effectLst>
                  <a:outerShdw blurRad="38100" dist="38100" dir="2700000" algn="tl">
                    <a:srgbClr val="000000">
                      <a:alpha val="43137"/>
                    </a:srgbClr>
                  </a:outerShdw>
                </a:effectLst>
                <a:latin typeface="Arial Black" panose="020B0A04020102020204" pitchFamily="34" charset="0"/>
              </a:rPr>
              <a:t> 							</a:t>
            </a:r>
            <a:br>
              <a:rPr lang="hu-HU" sz="4000" dirty="0">
                <a:effectLst>
                  <a:outerShdw blurRad="38100" dist="38100" dir="2700000" algn="tl">
                    <a:srgbClr val="000000">
                      <a:alpha val="43137"/>
                    </a:srgbClr>
                  </a:outerShdw>
                </a:effectLst>
                <a:latin typeface="Arial Black" panose="020B0A04020102020204" pitchFamily="34" charset="0"/>
              </a:rPr>
            </a:br>
            <a:r>
              <a:rPr lang="hu-HU" sz="4000" dirty="0">
                <a:effectLst>
                  <a:outerShdw blurRad="38100" dist="38100" dir="2700000" algn="tl">
                    <a:srgbClr val="000000">
                      <a:alpha val="43137"/>
                    </a:srgbClr>
                  </a:outerShdw>
                </a:effectLst>
                <a:latin typeface="Arial Black" panose="020B0A04020102020204" pitchFamily="34" charset="0"/>
              </a:rPr>
              <a:t>							Wass Albert</a:t>
            </a:r>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3314382471"/>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1741157401"/>
      </p:ext>
    </p:extLst>
  </p:cSld>
  <p:clrMapOvr>
    <a:masterClrMapping/>
  </p:clrMapOvr>
  <mc:AlternateContent xmlns:mc="http://schemas.openxmlformats.org/markup-compatibility/2006">
    <mc:Choice xmlns:p14="http://schemas.microsoft.com/office/powerpoint/2010/main" xmlns="" Requires="p14">
      <p:transition spd="slow" p14:dur="3400" advTm="8000">
        <p14:reveal/>
      </p:transition>
    </mc:Choice>
    <mc:Fallback>
      <p:transition spd="slow"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2945973039"/>
      </p:ext>
    </p:extLst>
  </p:cSld>
  <p:clrMapOvr>
    <a:masterClrMapping/>
  </p:clrMapOvr>
  <mc:AlternateContent xmlns:mc="http://schemas.openxmlformats.org/markup-compatibility/2006">
    <mc:Choice xmlns:p14="http://schemas.microsoft.com/office/powerpoint/2010/main" xmlns="" Requires="p14">
      <p:transition spd="slow" p14:dur="3400" advTm="8000">
        <p14:reveal/>
      </p:transition>
    </mc:Choice>
    <mc:Fallback>
      <p:transition spd="slow"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Szöveg helye 2"/>
          <p:cNvSpPr>
            <a:spLocks noGrp="1"/>
          </p:cNvSpPr>
          <p:nvPr>
            <p:ph type="body" idx="1"/>
          </p:nvPr>
        </p:nvSpPr>
        <p:spPr>
          <a:xfrm>
            <a:off x="1563512" y="5572302"/>
            <a:ext cx="10515600" cy="1500187"/>
          </a:xfrm>
        </p:spPr>
        <p:txBody>
          <a:bodyPr/>
          <a:lstStyle/>
          <a:p>
            <a:pPr algn="r"/>
            <a:endParaRPr lang="hu-HU" dirty="0"/>
          </a:p>
          <a:p>
            <a:pPr algn="r"/>
            <a:endParaRPr lang="hu-HU" dirty="0"/>
          </a:p>
          <a:p>
            <a:pPr algn="r"/>
            <a:r>
              <a:rPr lang="hu-HU" sz="2000" dirty="0">
                <a:solidFill>
                  <a:schemeClr val="bg1">
                    <a:lumMod val="85000"/>
                  </a:schemeClr>
                </a:solidFill>
              </a:rPr>
              <a:t>Zene: Ismerős Arcok-Nélküled</a:t>
            </a:r>
          </a:p>
        </p:txBody>
      </p:sp>
    </p:spTree>
    <p:extLst>
      <p:ext uri="{BB962C8B-B14F-4D97-AF65-F5344CB8AC3E}">
        <p14:creationId xmlns:p14="http://schemas.microsoft.com/office/powerpoint/2010/main" xmlns="" val="1344648148"/>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Szöveg helye 2"/>
          <p:cNvSpPr>
            <a:spLocks noGrp="1"/>
          </p:cNvSpPr>
          <p:nvPr>
            <p:ph type="body" idx="1"/>
          </p:nvPr>
        </p:nvSpPr>
        <p:spPr/>
        <p:txBody>
          <a:bodyPr/>
          <a:lstStyle/>
          <a:p>
            <a:endParaRPr lang="hu-HU"/>
          </a:p>
        </p:txBody>
      </p:sp>
      <p:pic>
        <p:nvPicPr>
          <p:cNvPr id="4" name="Kép 3" descr="02.jpg"/>
          <p:cNvPicPr>
            <a:picLocks noChangeAspect="1"/>
          </p:cNvPicPr>
          <p:nvPr/>
        </p:nvPicPr>
        <p:blipFill>
          <a:blip r:embed="rId2" cstate="print"/>
          <a:stretch>
            <a:fillRect/>
          </a:stretch>
        </p:blipFill>
        <p:spPr>
          <a:xfrm>
            <a:off x="26973" y="0"/>
            <a:ext cx="12138053" cy="6858000"/>
          </a:xfrm>
          <a:prstGeom prst="rect">
            <a:avLst/>
          </a:prstGeom>
        </p:spPr>
      </p:pic>
    </p:spTree>
  </p:cSld>
  <p:clrMapOvr>
    <a:masterClrMapping/>
  </p:clrMapOvr>
  <p:transition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Szöveg helye 2"/>
          <p:cNvSpPr>
            <a:spLocks noGrp="1"/>
          </p:cNvSpPr>
          <p:nvPr>
            <p:ph type="body" idx="1"/>
          </p:nvPr>
        </p:nvSpPr>
        <p:spPr/>
        <p:txBody>
          <a:bodyPr/>
          <a:lstStyle/>
          <a:p>
            <a:endParaRPr lang="hu-HU"/>
          </a:p>
        </p:txBody>
      </p:sp>
      <p:pic>
        <p:nvPicPr>
          <p:cNvPr id="4" name="Kép 3" descr="03.jpg"/>
          <p:cNvPicPr>
            <a:picLocks noChangeAspect="1"/>
          </p:cNvPicPr>
          <p:nvPr/>
        </p:nvPicPr>
        <p:blipFill>
          <a:blip r:embed="rId2" cstate="print"/>
          <a:stretch>
            <a:fillRect/>
          </a:stretch>
        </p:blipFill>
        <p:spPr>
          <a:xfrm>
            <a:off x="609600" y="0"/>
            <a:ext cx="10972800" cy="6858000"/>
          </a:xfrm>
          <a:prstGeom prst="rect">
            <a:avLst/>
          </a:prstGeom>
        </p:spPr>
      </p:pic>
    </p:spTree>
  </p:cSld>
  <p:clrMapOvr>
    <a:masterClrMapping/>
  </p:clrMapOvr>
  <p:transition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Szöveg helye 2"/>
          <p:cNvSpPr>
            <a:spLocks noGrp="1"/>
          </p:cNvSpPr>
          <p:nvPr>
            <p:ph type="body" idx="1"/>
          </p:nvPr>
        </p:nvSpPr>
        <p:spPr/>
        <p:txBody>
          <a:bodyPr/>
          <a:lstStyle/>
          <a:p>
            <a:endParaRPr lang="hu-HU"/>
          </a:p>
        </p:txBody>
      </p:sp>
      <p:pic>
        <p:nvPicPr>
          <p:cNvPr id="4" name="Kép 3" descr="04.jpg"/>
          <p:cNvPicPr>
            <a:picLocks noChangeAspect="1"/>
          </p:cNvPicPr>
          <p:nvPr/>
        </p:nvPicPr>
        <p:blipFill>
          <a:blip r:embed="rId2" cstate="print"/>
          <a:stretch>
            <a:fillRect/>
          </a:stretch>
        </p:blipFill>
        <p:spPr>
          <a:xfrm>
            <a:off x="609600" y="0"/>
            <a:ext cx="10972800" cy="6858000"/>
          </a:xfrm>
          <a:prstGeom prst="rect">
            <a:avLst/>
          </a:prstGeom>
        </p:spPr>
      </p:pic>
    </p:spTree>
  </p:cSld>
  <p:clrMapOvr>
    <a:masterClrMapping/>
  </p:clrMapOvr>
  <p:transition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1850" y="6812281"/>
            <a:ext cx="10515600" cy="45719"/>
          </a:xfrm>
        </p:spPr>
        <p:txBody>
          <a:bodyPr>
            <a:noAutofit/>
          </a:bodyPr>
          <a:lstStyle/>
          <a:p>
            <a:r>
              <a:rPr lang="hu-HU"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rPr>
              <a:t>A trianoni békediktátumot 1920. június 4-én írták alá.</a:t>
            </a:r>
            <a:br>
              <a:rPr lang="hu-HU"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rPr>
            </a:br>
            <a:endParaRPr lang="hu-HU" dirty="0">
              <a:solidFill>
                <a:schemeClr val="bg1">
                  <a:lumMod val="95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3" name="Szöveg helye 2"/>
          <p:cNvSpPr>
            <a:spLocks noGrp="1"/>
          </p:cNvSpPr>
          <p:nvPr>
            <p:ph type="body" idx="1"/>
          </p:nvPr>
        </p:nvSpPr>
        <p:spPr>
          <a:xfrm>
            <a:off x="1057627" y="0"/>
            <a:ext cx="10515599" cy="1500187"/>
          </a:xfrm>
        </p:spPr>
        <p:txBody>
          <a:bodyPr/>
          <a:lstStyle/>
          <a:p>
            <a:endParaRPr lang="hu-HU" dirty="0"/>
          </a:p>
        </p:txBody>
      </p:sp>
    </p:spTree>
    <p:extLst>
      <p:ext uri="{BB962C8B-B14F-4D97-AF65-F5344CB8AC3E}">
        <p14:creationId xmlns:p14="http://schemas.microsoft.com/office/powerpoint/2010/main" xmlns="" val="88256993"/>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effectLst>
                  <a:outerShdw blurRad="38100" dist="38100" dir="2700000" algn="tl">
                    <a:srgbClr val="000000">
                      <a:alpha val="43137"/>
                    </a:srgbClr>
                  </a:outerShdw>
                </a:effectLst>
                <a:latin typeface="Arial Black" panose="020B0A04020102020204" pitchFamily="34" charset="0"/>
              </a:rPr>
              <a:t>Magyarország elvesztette területének 72%-át és lakosságának 64%-át.</a:t>
            </a:r>
            <a:br>
              <a:rPr lang="hu-HU" dirty="0">
                <a:effectLst>
                  <a:outerShdw blurRad="38100" dist="38100" dir="2700000" algn="tl">
                    <a:srgbClr val="000000">
                      <a:alpha val="43137"/>
                    </a:srgbClr>
                  </a:outerShdw>
                </a:effectLst>
                <a:latin typeface="Arial Black" panose="020B0A04020102020204" pitchFamily="34" charset="0"/>
              </a:rPr>
            </a:br>
            <a:endParaRPr lang="hu-HU" dirty="0">
              <a:effectLst>
                <a:outerShdw blurRad="38100" dist="38100" dir="2700000" algn="tl">
                  <a:srgbClr val="000000">
                    <a:alpha val="43137"/>
                  </a:srgbClr>
                </a:outerShdw>
              </a:effectLst>
              <a:latin typeface="Arial Black" panose="020B0A04020102020204" pitchFamily="34" charset="0"/>
            </a:endParaRPr>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2014272274"/>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838200" y="4005263"/>
            <a:ext cx="10515600" cy="2852737"/>
          </a:xfrm>
        </p:spPr>
        <p:txBody>
          <a:bodyPr>
            <a:noAutofit/>
          </a:bodyPr>
          <a:lstStyle/>
          <a:p>
            <a:r>
              <a:rPr lang="hu-HU" sz="4400" dirty="0">
                <a:solidFill>
                  <a:srgbClr val="FF0000"/>
                </a:solidFill>
                <a:effectLst>
                  <a:outerShdw blurRad="38100" dist="38100" dir="2700000" algn="tl">
                    <a:srgbClr val="000000">
                      <a:alpha val="43137"/>
                    </a:srgbClr>
                  </a:outerShdw>
                </a:effectLst>
                <a:latin typeface="Arial Black" panose="020B0A04020102020204" pitchFamily="34" charset="0"/>
              </a:rPr>
              <a:t>-A Felvidéket és Kárpátalját Csehszlovákiához.</a:t>
            </a:r>
            <a:br>
              <a:rPr lang="hu-HU" sz="4400" dirty="0">
                <a:solidFill>
                  <a:srgbClr val="FF0000"/>
                </a:solidFill>
                <a:effectLst>
                  <a:outerShdw blurRad="38100" dist="38100" dir="2700000" algn="tl">
                    <a:srgbClr val="000000">
                      <a:alpha val="43137"/>
                    </a:srgbClr>
                  </a:outerShdw>
                </a:effectLst>
                <a:latin typeface="Arial Black" panose="020B0A04020102020204" pitchFamily="34" charset="0"/>
              </a:rPr>
            </a:br>
            <a:r>
              <a:rPr lang="hu-HU" sz="4400" dirty="0">
                <a:solidFill>
                  <a:schemeClr val="bg1"/>
                </a:solidFill>
                <a:effectLst>
                  <a:outerShdw blurRad="38100" dist="38100" dir="2700000" algn="tl">
                    <a:srgbClr val="000000">
                      <a:alpha val="43137"/>
                    </a:srgbClr>
                  </a:outerShdw>
                </a:effectLst>
                <a:latin typeface="Arial Black" panose="020B0A04020102020204" pitchFamily="34" charset="0"/>
              </a:rPr>
              <a:t>-Erdélyt, a Partium és a Bánát keleti részét Romániához. </a:t>
            </a:r>
            <a:br>
              <a:rPr lang="hu-HU" sz="44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4400" dirty="0">
                <a:solidFill>
                  <a:schemeClr val="bg1"/>
                </a:solidFill>
                <a:effectLst>
                  <a:outerShdw blurRad="38100" dist="38100" dir="2700000" algn="tl">
                    <a:srgbClr val="000000">
                      <a:alpha val="43137"/>
                    </a:srgbClr>
                  </a:outerShdw>
                </a:effectLst>
                <a:latin typeface="Arial Black" panose="020B0A04020102020204" pitchFamily="34" charset="0"/>
              </a:rPr>
              <a:t>-A Szerémséget, Bácskát, a Bánság nyugati részét és a Muraközt a Szerb-Horvát-Szlovén királysághoz csatolták. </a:t>
            </a:r>
            <a:br>
              <a:rPr lang="hu-HU" sz="4400" dirty="0">
                <a:solidFill>
                  <a:schemeClr val="bg1"/>
                </a:solidFill>
                <a:effectLst>
                  <a:outerShdw blurRad="38100" dist="38100" dir="2700000" algn="tl">
                    <a:srgbClr val="000000">
                      <a:alpha val="43137"/>
                    </a:srgbClr>
                  </a:outerShdw>
                </a:effectLst>
                <a:latin typeface="Arial Black" panose="020B0A04020102020204" pitchFamily="34" charset="0"/>
              </a:rPr>
            </a:br>
            <a:r>
              <a:rPr lang="hu-HU" sz="4400" dirty="0">
                <a:solidFill>
                  <a:srgbClr val="00B050"/>
                </a:solidFill>
                <a:effectLst>
                  <a:outerShdw blurRad="38100" dist="38100" dir="2700000" algn="tl">
                    <a:srgbClr val="000000">
                      <a:alpha val="43137"/>
                    </a:srgbClr>
                  </a:outerShdw>
                </a:effectLst>
                <a:latin typeface="Arial Black" panose="020B0A04020102020204" pitchFamily="34" charset="0"/>
              </a:rPr>
              <a:t>-Nyugaton pedig egy keskeny sávot, a későbbi </a:t>
            </a:r>
            <a:r>
              <a:rPr lang="hu-HU" sz="4400" dirty="0" err="1">
                <a:solidFill>
                  <a:srgbClr val="00B050"/>
                </a:solidFill>
                <a:effectLst>
                  <a:outerShdw blurRad="38100" dist="38100" dir="2700000" algn="tl">
                    <a:srgbClr val="000000">
                      <a:alpha val="43137"/>
                    </a:srgbClr>
                  </a:outerShdw>
                </a:effectLst>
                <a:latin typeface="Arial Black" panose="020B0A04020102020204" pitchFamily="34" charset="0"/>
              </a:rPr>
              <a:t>Burgerlandot</a:t>
            </a:r>
            <a:r>
              <a:rPr lang="hu-HU" sz="4400" dirty="0">
                <a:solidFill>
                  <a:srgbClr val="00B050"/>
                </a:solidFill>
                <a:effectLst>
                  <a:outerShdw blurRad="38100" dist="38100" dir="2700000" algn="tl">
                    <a:srgbClr val="000000">
                      <a:alpha val="43137"/>
                    </a:srgbClr>
                  </a:outerShdw>
                </a:effectLst>
                <a:latin typeface="Arial Black" panose="020B0A04020102020204" pitchFamily="34" charset="0"/>
              </a:rPr>
              <a:t> Ausztriához.</a:t>
            </a:r>
          </a:p>
        </p:txBody>
      </p:sp>
      <p:sp>
        <p:nvSpPr>
          <p:cNvPr id="3" name="Szöveg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xmlns="" val="3999364697"/>
      </p:ext>
    </p:extLst>
  </p:cSld>
  <p:clrMapOvr>
    <a:masterClrMapping/>
  </p:clrMapOvr>
  <mc:AlternateContent xmlns:mc="http://schemas.openxmlformats.org/markup-compatibility/2006">
    <mc:Choice xmlns:p14="http://schemas.microsoft.com/office/powerpoint/2010/main" xmlns="" Requires="p14">
      <p:transition spd="slow" p14:dur="3400" advTm="20000">
        <p14:reveal/>
      </p:transition>
    </mc:Choice>
    <mc:Fallback>
      <p:transition spd="slow"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600" dirty="0">
                <a:solidFill>
                  <a:schemeClr val="bg1"/>
                </a:solidFill>
                <a:effectLst>
                  <a:outerShdw blurRad="38100" dist="38100" dir="2700000" algn="tl">
                    <a:srgbClr val="000000">
                      <a:alpha val="43137"/>
                    </a:srgbClr>
                  </a:outerShdw>
                </a:effectLst>
                <a:latin typeface="Arial Black" panose="020B0A04020102020204" pitchFamily="34" charset="0"/>
              </a:rPr>
              <a:t>Ezek után több revíziós plakát is született, a Trianoni-béke felülvizsgálata érdekében.</a:t>
            </a:r>
          </a:p>
        </p:txBody>
      </p:sp>
      <p:pic>
        <p:nvPicPr>
          <p:cNvPr id="5" name="Tartalom helye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1930400" y="1835944"/>
            <a:ext cx="2997200" cy="433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Tartalom helye 8"/>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7263051" y="1825625"/>
            <a:ext cx="2999898"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278634626"/>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dirty="0">
                <a:solidFill>
                  <a:schemeClr val="bg1"/>
                </a:solidFill>
                <a:effectLst>
                  <a:outerShdw blurRad="38100" dist="38100" dir="2700000" algn="tl">
                    <a:srgbClr val="000000">
                      <a:alpha val="43137"/>
                    </a:srgbClr>
                  </a:outerShdw>
                </a:effectLst>
                <a:latin typeface="Arial Black" panose="020B0A04020102020204" pitchFamily="34" charset="0"/>
              </a:rPr>
              <a:t>Több emlékművet is emeltek a Trianon emlékére.</a:t>
            </a:r>
          </a:p>
        </p:txBody>
      </p:sp>
      <p:pic>
        <p:nvPicPr>
          <p:cNvPr id="6" name="Tartalom helye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7103627" y="1825625"/>
            <a:ext cx="331874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Tartalom helye 7"/>
          <p:cNvPicPr>
            <a:picLocks noGrp="1" noChangeAspect="1"/>
          </p:cNvPicPr>
          <p:nvPr>
            <p:ph sz="half" idx="1"/>
          </p:nvPr>
        </p:nvPicPr>
        <p:blipFill>
          <a:blip r:embed="rId4" cstate="print"/>
          <a:stretch>
            <a:fillRect/>
          </a:stretch>
        </p:blipFill>
        <p:spPr>
          <a:xfrm>
            <a:off x="1801328" y="1825625"/>
            <a:ext cx="3255344"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443123287"/>
      </p:ext>
    </p:extLst>
  </p:cSld>
  <p:clrMapOvr>
    <a:masterClrMapping/>
  </p:clrMapOvr>
  <mc:AlternateContent xmlns:mc="http://schemas.openxmlformats.org/markup-compatibility/2006">
    <mc:Choice xmlns:p14="http://schemas.microsoft.com/office/powerpoint/2010/main" xmlns="" Requires="p14">
      <p:transition spd="slow" p14:dur="3400" advTm="10000">
        <p14:reveal/>
      </p:transition>
    </mc:Choice>
    <mc:Fallback>
      <p:transition spd="slow" advTm="10000">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FE391B879A2B48977D9B9B7140D730" ma:contentTypeVersion="10" ma:contentTypeDescription="Create a new document." ma:contentTypeScope="" ma:versionID="d65b048f9ce55caed1471f78a4d41e44">
  <xsd:schema xmlns:xsd="http://www.w3.org/2001/XMLSchema" xmlns:xs="http://www.w3.org/2001/XMLSchema" xmlns:p="http://schemas.microsoft.com/office/2006/metadata/properties" xmlns:ns2="a1330e0b-a331-4880-bbe6-133c2d8d74d6" targetNamespace="http://schemas.microsoft.com/office/2006/metadata/properties" ma:root="true" ma:fieldsID="6c3ad8934da730456127623dedc7d3de" ns2:_="">
    <xsd:import namespace="a1330e0b-a331-4880-bbe6-133c2d8d74d6"/>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30e0b-a331-4880-bbe6-133c2d8d74d6"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ferenceId xmlns="a1330e0b-a331-4880-bbe6-133c2d8d74d6" xsi:nil="true"/>
  </documentManagement>
</p:properties>
</file>

<file path=customXml/itemProps1.xml><?xml version="1.0" encoding="utf-8"?>
<ds:datastoreItem xmlns:ds="http://schemas.openxmlformats.org/officeDocument/2006/customXml" ds:itemID="{3305BEDE-ADBF-4440-A990-D618E7357D7A}">
  <ds:schemaRefs>
    <ds:schemaRef ds:uri="http://schemas.microsoft.com/sharepoint/v3/contenttype/forms"/>
  </ds:schemaRefs>
</ds:datastoreItem>
</file>

<file path=customXml/itemProps2.xml><?xml version="1.0" encoding="utf-8"?>
<ds:datastoreItem xmlns:ds="http://schemas.openxmlformats.org/officeDocument/2006/customXml" ds:itemID="{8868683C-7E75-4E76-8FDB-9D2A04C8D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30e0b-a331-4880-bbe6-133c2d8d7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28E4B6-BE5B-4A83-A91B-34B4599B663F}">
  <ds:schemaRefs>
    <ds:schemaRef ds:uri="http://schemas.microsoft.com/office/2006/metadata/properties"/>
    <ds:schemaRef ds:uri="http://schemas.microsoft.com/office/infopath/2007/PartnerControls"/>
    <ds:schemaRef ds:uri="a1330e0b-a331-4880-bbe6-133c2d8d74d6"/>
  </ds:schemaRefs>
</ds:datastoreItem>
</file>

<file path=docProps/app.xml><?xml version="1.0" encoding="utf-8"?>
<Properties xmlns="http://schemas.openxmlformats.org/officeDocument/2006/extended-properties" xmlns:vt="http://schemas.openxmlformats.org/officeDocument/2006/docPropsVTypes">
  <Template/>
  <TotalTime>2652</TotalTime>
  <Words>82</Words>
  <Application>Microsoft Office PowerPoint</Application>
  <PresentationFormat>Egyéni</PresentationFormat>
  <Paragraphs>12</Paragraphs>
  <Slides>14</Slides>
  <Notes>0</Notes>
  <HiddenSlides>0</HiddenSlides>
  <MMClips>1</MMClips>
  <ScaleCrop>false</ScaleCrop>
  <HeadingPairs>
    <vt:vector size="4" baseType="variant">
      <vt:variant>
        <vt:lpstr>Téma</vt:lpstr>
      </vt:variant>
      <vt:variant>
        <vt:i4>1</vt:i4>
      </vt:variant>
      <vt:variant>
        <vt:lpstr>Diacímek</vt:lpstr>
      </vt:variant>
      <vt:variant>
        <vt:i4>14</vt:i4>
      </vt:variant>
    </vt:vector>
  </HeadingPairs>
  <TitlesOfParts>
    <vt:vector size="15" baseType="lpstr">
      <vt:lpstr>Office-téma</vt:lpstr>
      <vt:lpstr>Trianon 100</vt:lpstr>
      <vt:lpstr>2. dia</vt:lpstr>
      <vt:lpstr>3. dia</vt:lpstr>
      <vt:lpstr>4. dia</vt:lpstr>
      <vt:lpstr>A trianoni békediktátumot 1920. június 4-én írták alá. </vt:lpstr>
      <vt:lpstr>Magyarország elvesztette területének 72%-át és lakosságának 64%-át. </vt:lpstr>
      <vt:lpstr>-A Felvidéket és Kárpátalját Csehszlovákiához. -Erdélyt, a Partium és a Bánát keleti részét Romániához.  -A Szerémséget, Bácskát, a Bánság nyugati részét és a Muraközt a Szerb-Horvát-Szlovén királysághoz csatolták.  -Nyugaton pedig egy keskeny sávot, a későbbi Burgerlandot Ausztriához.</vt:lpstr>
      <vt:lpstr>Ezek után több revíziós plakát is született, a Trianoni-béke felülvizsgálata érdekében.</vt:lpstr>
      <vt:lpstr>Több emlékművet is emeltek a Trianon emlékére.</vt:lpstr>
      <vt:lpstr>Juhász Gyula: Trianon(részlet)  Nem kell beszélni róla sohasem,  De mindig, mindig gondoljunk reá.  Mert nem lehet feledni, nem, soha,  Amíg magyar lesz és emlékezet,  Jog és igazság, becsület, remény,  Hogy volt nekünk egy országunk e földön,  Melyet magyar erő szerzett vitézül,  S magyar szív és ész tartott meg bizony.  Egy ezer évnek vére, könnye és  Verejtékes munkája adta meg  Szent jussunkat e drága hagyatékhoz.  </vt:lpstr>
      <vt:lpstr>„Percre se feledd, hogy testvéred minden magyar, bárhol is éljen.”                 Wass Albert</vt:lpstr>
      <vt:lpstr>12. dia</vt:lpstr>
      <vt:lpstr>13. dia</vt:lpstr>
      <vt:lpstr>14.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Trianon 100. évfordulója</dc:title>
  <dc:creator>Bence Vámos</dc:creator>
  <cp:lastModifiedBy>Szarvasi145</cp:lastModifiedBy>
  <cp:revision>37</cp:revision>
  <dcterms:created xsi:type="dcterms:W3CDTF">2020-06-01T15:31:27Z</dcterms:created>
  <dcterms:modified xsi:type="dcterms:W3CDTF">2020-06-05T18:50:55Z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0x01010075FE391B879A2B48977D9B9B7140D730</vt:lpwstr>
  </property>
</Properties>
</file>